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9" r:id="rId5"/>
  </p:sldMasterIdLst>
  <p:notesMasterIdLst>
    <p:notesMasterId r:id="rId20"/>
  </p:notesMasterIdLst>
  <p:handoutMasterIdLst>
    <p:handoutMasterId r:id="rId21"/>
  </p:handoutMasterIdLst>
  <p:sldIdLst>
    <p:sldId id="260" r:id="rId6"/>
    <p:sldId id="290" r:id="rId7"/>
    <p:sldId id="291" r:id="rId8"/>
    <p:sldId id="1066" r:id="rId9"/>
    <p:sldId id="1073" r:id="rId10"/>
    <p:sldId id="1074" r:id="rId11"/>
    <p:sldId id="1075" r:id="rId12"/>
    <p:sldId id="1076" r:id="rId13"/>
    <p:sldId id="1069" r:id="rId14"/>
    <p:sldId id="1061" r:id="rId15"/>
    <p:sldId id="1064" r:id="rId16"/>
    <p:sldId id="1059" r:id="rId17"/>
    <p:sldId id="1079" r:id="rId18"/>
    <p:sldId id="1078" r:id="rId19"/>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a:srgbClr val="FFFF00"/>
    <a:srgbClr val="85E869"/>
    <a:srgbClr val="FF805C"/>
    <a:srgbClr val="FF00B8"/>
    <a:srgbClr val="8A0FA6"/>
    <a:srgbClr val="141F94"/>
    <a:srgbClr val="0F78B2"/>
    <a:srgbClr val="0A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45CF8-F4E9-409C-8A20-E46EB33E0C11}" v="6" dt="2021-11-26T11:56:45.427"/>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448" y="7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ajalahti Touko" userId="edd3c175-573a-4110-8c79-8f86b9199e33" providerId="ADAL" clId="{E8445CF8-F4E9-409C-8A20-E46EB33E0C11}"/>
    <pc:docChg chg="undo custSel addSld delSld modSld">
      <pc:chgData name="Apajalahti Touko" userId="edd3c175-573a-4110-8c79-8f86b9199e33" providerId="ADAL" clId="{E8445CF8-F4E9-409C-8A20-E46EB33E0C11}" dt="2021-11-26T11:57:03.633" v="1672" actId="20577"/>
      <pc:docMkLst>
        <pc:docMk/>
      </pc:docMkLst>
      <pc:sldChg chg="del">
        <pc:chgData name="Apajalahti Touko" userId="edd3c175-573a-4110-8c79-8f86b9199e33" providerId="ADAL" clId="{E8445CF8-F4E9-409C-8A20-E46EB33E0C11}" dt="2021-11-26T11:56:35.108" v="1668" actId="47"/>
        <pc:sldMkLst>
          <pc:docMk/>
          <pc:sldMk cId="1459477628" sldId="1044"/>
        </pc:sldMkLst>
      </pc:sldChg>
      <pc:sldChg chg="modSp add mod">
        <pc:chgData name="Apajalahti Touko" userId="edd3c175-573a-4110-8c79-8f86b9199e33" providerId="ADAL" clId="{E8445CF8-F4E9-409C-8A20-E46EB33E0C11}" dt="2021-11-26T11:56:23.781" v="1667" actId="20577"/>
        <pc:sldMkLst>
          <pc:docMk/>
          <pc:sldMk cId="1127503500" sldId="1059"/>
        </pc:sldMkLst>
        <pc:spChg chg="mod">
          <ac:chgData name="Apajalahti Touko" userId="edd3c175-573a-4110-8c79-8f86b9199e33" providerId="ADAL" clId="{E8445CF8-F4E9-409C-8A20-E46EB33E0C11}" dt="2021-11-26T11:56:23.781" v="1667" actId="20577"/>
          <ac:spMkLst>
            <pc:docMk/>
            <pc:sldMk cId="1127503500" sldId="1059"/>
            <ac:spMk id="6" creationId="{231A9748-7CB5-4049-BB84-C71176C8ADEE}"/>
          </ac:spMkLst>
        </pc:spChg>
        <pc:spChg chg="mod">
          <ac:chgData name="Apajalahti Touko" userId="edd3c175-573a-4110-8c79-8f86b9199e33" providerId="ADAL" clId="{E8445CF8-F4E9-409C-8A20-E46EB33E0C11}" dt="2021-11-26T11:51:51.285" v="971" actId="1076"/>
          <ac:spMkLst>
            <pc:docMk/>
            <pc:sldMk cId="1127503500" sldId="1059"/>
            <ac:spMk id="7" creationId="{D281C389-2E78-4C0C-9EAE-790B73ADE3DE}"/>
          </ac:spMkLst>
        </pc:spChg>
      </pc:sldChg>
      <pc:sldChg chg="addSp delSp modSp mod modNotesTx">
        <pc:chgData name="Apajalahti Touko" userId="edd3c175-573a-4110-8c79-8f86b9199e33" providerId="ADAL" clId="{E8445CF8-F4E9-409C-8A20-E46EB33E0C11}" dt="2021-11-26T11:57:03.633" v="1672" actId="20577"/>
        <pc:sldMkLst>
          <pc:docMk/>
          <pc:sldMk cId="4214172057" sldId="1069"/>
        </pc:sldMkLst>
        <pc:graphicFrameChg chg="del">
          <ac:chgData name="Apajalahti Touko" userId="edd3c175-573a-4110-8c79-8f86b9199e33" providerId="ADAL" clId="{E8445CF8-F4E9-409C-8A20-E46EB33E0C11}" dt="2021-11-26T11:56:41.748" v="1669" actId="21"/>
          <ac:graphicFrameMkLst>
            <pc:docMk/>
            <pc:sldMk cId="4214172057" sldId="1069"/>
            <ac:graphicFrameMk id="9" creationId="{A42DB44B-BDE5-4194-9779-682AF43A2845}"/>
          </ac:graphicFrameMkLst>
        </pc:graphicFrameChg>
        <pc:picChg chg="add mod">
          <ac:chgData name="Apajalahti Touko" userId="edd3c175-573a-4110-8c79-8f86b9199e33" providerId="ADAL" clId="{E8445CF8-F4E9-409C-8A20-E46EB33E0C11}" dt="2021-11-26T11:56:51.483" v="1671" actId="1076"/>
          <ac:picMkLst>
            <pc:docMk/>
            <pc:sldMk cId="4214172057" sldId="1069"/>
            <ac:picMk id="5" creationId="{CF65AAF9-F76F-4363-A00A-074383FEE2CF}"/>
          </ac:picMkLst>
        </pc:picChg>
      </pc:sldChg>
      <pc:sldChg chg="del">
        <pc:chgData name="Apajalahti Touko" userId="edd3c175-573a-4110-8c79-8f86b9199e33" providerId="ADAL" clId="{E8445CF8-F4E9-409C-8A20-E46EB33E0C11}" dt="2021-11-26T11:44:49.799" v="0" actId="47"/>
        <pc:sldMkLst>
          <pc:docMk/>
          <pc:sldMk cId="713001381" sldId="1072"/>
        </pc:sldMkLst>
      </pc:sldChg>
      <pc:sldChg chg="del">
        <pc:chgData name="Apajalahti Touko" userId="edd3c175-573a-4110-8c79-8f86b9199e33" providerId="ADAL" clId="{E8445CF8-F4E9-409C-8A20-E46EB33E0C11}" dt="2021-11-26T11:45:00.567" v="1" actId="47"/>
        <pc:sldMkLst>
          <pc:docMk/>
          <pc:sldMk cId="3713521536" sldId="1077"/>
        </pc:sldMkLst>
      </pc:sldChg>
      <pc:sldChg chg="addSp delSp modSp add mod">
        <pc:chgData name="Apajalahti Touko" userId="edd3c175-573a-4110-8c79-8f86b9199e33" providerId="ADAL" clId="{E8445CF8-F4E9-409C-8A20-E46EB33E0C11}" dt="2021-11-26T11:47:27.409" v="279" actId="6549"/>
        <pc:sldMkLst>
          <pc:docMk/>
          <pc:sldMk cId="3765659193" sldId="1079"/>
        </pc:sldMkLst>
        <pc:spChg chg="mod">
          <ac:chgData name="Apajalahti Touko" userId="edd3c175-573a-4110-8c79-8f86b9199e33" providerId="ADAL" clId="{E8445CF8-F4E9-409C-8A20-E46EB33E0C11}" dt="2021-11-26T11:45:22.585" v="52" actId="20577"/>
          <ac:spMkLst>
            <pc:docMk/>
            <pc:sldMk cId="3765659193" sldId="1079"/>
            <ac:spMk id="2" creationId="{571C1924-9248-4DED-A158-07A463A378A0}"/>
          </ac:spMkLst>
        </pc:spChg>
        <pc:spChg chg="add mod">
          <ac:chgData name="Apajalahti Touko" userId="edd3c175-573a-4110-8c79-8f86b9199e33" providerId="ADAL" clId="{E8445CF8-F4E9-409C-8A20-E46EB33E0C11}" dt="2021-11-26T11:47:27.409" v="279" actId="6549"/>
          <ac:spMkLst>
            <pc:docMk/>
            <pc:sldMk cId="3765659193" sldId="1079"/>
            <ac:spMk id="6" creationId="{AB8F65BE-B6AD-41F1-B821-DB53A543F02C}"/>
          </ac:spMkLst>
        </pc:spChg>
        <pc:graphicFrameChg chg="del">
          <ac:chgData name="Apajalahti Touko" userId="edd3c175-573a-4110-8c79-8f86b9199e33" providerId="ADAL" clId="{E8445CF8-F4E9-409C-8A20-E46EB33E0C11}" dt="2021-11-26T11:45:25.605" v="53" actId="478"/>
          <ac:graphicFrameMkLst>
            <pc:docMk/>
            <pc:sldMk cId="3765659193" sldId="1079"/>
            <ac:graphicFrameMk id="8" creationId="{CF3FC57B-F573-4F0C-A95F-D14024874F7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a:t>
            </a:fld>
            <a:endParaRPr lang="fi-FI"/>
          </a:p>
        </p:txBody>
      </p:sp>
    </p:spTree>
    <p:extLst>
      <p:ext uri="{BB962C8B-B14F-4D97-AF65-F5344CB8AC3E}">
        <p14:creationId xmlns:p14="http://schemas.microsoft.com/office/powerpoint/2010/main" val="335814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latin typeface="Calibri"/>
              <a:cs typeface="Calibri"/>
            </a:endParaRPr>
          </a:p>
        </p:txBody>
      </p:sp>
      <p:sp>
        <p:nvSpPr>
          <p:cNvPr id="4" name="Alatunnisteen paikkamerkki 3"/>
          <p:cNvSpPr>
            <a:spLocks noGrp="1"/>
          </p:cNvSpPr>
          <p:nvPr>
            <p:ph type="ftr" sz="quarter" idx="4"/>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Teknologiateollisuus</a:t>
            </a:r>
          </a:p>
        </p:txBody>
      </p:sp>
      <p:sp>
        <p:nvSpPr>
          <p:cNvPr id="5" name="Dian numeron paikkamerkki 4"/>
          <p:cNvSpPr>
            <a:spLocks noGrp="1"/>
          </p:cNvSpPr>
          <p:nvPr>
            <p:ph type="sldNum" sz="quarter" idx="5"/>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B5A0B3B4-F971-4AD3-B530-DE860EFC07D2}" type="slidenum">
              <a:rPr kumimoji="0" lang="fi-FI" sz="105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679871" rtl="0" eaLnBrk="1" fontAlgn="auto" latinLnBrk="0" hangingPunct="1">
                <a:lnSpc>
                  <a:spcPct val="100000"/>
                </a:lnSpc>
                <a:spcBef>
                  <a:spcPts val="0"/>
                </a:spcBef>
                <a:spcAft>
                  <a:spcPts val="0"/>
                </a:spcAft>
                <a:buClrTx/>
                <a:buSzTx/>
                <a:buFontTx/>
                <a:buNone/>
                <a:tabLst/>
                <a:defRPr/>
              </a:pPr>
              <a:t>5</a:t>
            </a:fld>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7407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Teknologiateollisuus</a:t>
            </a:r>
          </a:p>
        </p:txBody>
      </p:sp>
      <p:sp>
        <p:nvSpPr>
          <p:cNvPr id="5" name="Dian numeron paikkamerkki 4"/>
          <p:cNvSpPr>
            <a:spLocks noGrp="1"/>
          </p:cNvSpPr>
          <p:nvPr>
            <p:ph type="sldNum" sz="quarter" idx="5"/>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B5A0B3B4-F971-4AD3-B530-DE860EFC07D2}" type="slidenum">
              <a:rPr kumimoji="0" lang="fi-FI" sz="105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679871" rtl="0" eaLnBrk="1" fontAlgn="auto" latinLnBrk="0" hangingPunct="1">
                <a:lnSpc>
                  <a:spcPct val="100000"/>
                </a:lnSpc>
                <a:spcBef>
                  <a:spcPts val="0"/>
                </a:spcBef>
                <a:spcAft>
                  <a:spcPts val="0"/>
                </a:spcAft>
                <a:buClrTx/>
                <a:buSzTx/>
                <a:buFontTx/>
                <a:buNone/>
                <a:tabLst/>
                <a:defRPr/>
              </a:pPr>
              <a:t>6</a:t>
            </a:fld>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2326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latin typeface="Calibri"/>
              <a:cs typeface="Calibri"/>
            </a:endParaRPr>
          </a:p>
        </p:txBody>
      </p:sp>
      <p:sp>
        <p:nvSpPr>
          <p:cNvPr id="4" name="Alatunnisteen paikkamerkki 3"/>
          <p:cNvSpPr>
            <a:spLocks noGrp="1"/>
          </p:cNvSpPr>
          <p:nvPr>
            <p:ph type="ftr" sz="quarter" idx="4"/>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Teknologiateollisuus</a:t>
            </a:r>
          </a:p>
        </p:txBody>
      </p:sp>
      <p:sp>
        <p:nvSpPr>
          <p:cNvPr id="5" name="Dian numeron paikkamerkki 4"/>
          <p:cNvSpPr>
            <a:spLocks noGrp="1"/>
          </p:cNvSpPr>
          <p:nvPr>
            <p:ph type="sldNum" sz="quarter" idx="5"/>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B5A0B3B4-F971-4AD3-B530-DE860EFC07D2}" type="slidenum">
              <a:rPr kumimoji="0" lang="fi-FI" sz="105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679871" rtl="0" eaLnBrk="1" fontAlgn="auto" latinLnBrk="0" hangingPunct="1">
                <a:lnSpc>
                  <a:spcPct val="100000"/>
                </a:lnSpc>
                <a:spcBef>
                  <a:spcPts val="0"/>
                </a:spcBef>
                <a:spcAft>
                  <a:spcPts val="0"/>
                </a:spcAft>
                <a:buClrTx/>
                <a:buSzTx/>
                <a:buFontTx/>
                <a:buNone/>
                <a:tabLst/>
                <a:defRPr/>
              </a:pPr>
              <a:t>7</a:t>
            </a:fld>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3267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latin typeface="Calibri"/>
              <a:cs typeface="Calibri"/>
            </a:endParaRPr>
          </a:p>
        </p:txBody>
      </p:sp>
      <p:sp>
        <p:nvSpPr>
          <p:cNvPr id="4" name="Alatunnisteen paikkamerkki 3"/>
          <p:cNvSpPr>
            <a:spLocks noGrp="1"/>
          </p:cNvSpPr>
          <p:nvPr>
            <p:ph type="ftr" sz="quarter" idx="4"/>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Teknologiateollisuus</a:t>
            </a:r>
          </a:p>
        </p:txBody>
      </p:sp>
      <p:sp>
        <p:nvSpPr>
          <p:cNvPr id="5" name="Dian numeron paikkamerkki 4"/>
          <p:cNvSpPr>
            <a:spLocks noGrp="1"/>
          </p:cNvSpPr>
          <p:nvPr>
            <p:ph type="sldNum" sz="quarter" idx="5"/>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B5A0B3B4-F971-4AD3-B530-DE860EFC07D2}" type="slidenum">
              <a:rPr kumimoji="0" lang="fi-FI" sz="105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679871" rtl="0" eaLnBrk="1" fontAlgn="auto" latinLnBrk="0" hangingPunct="1">
                <a:lnSpc>
                  <a:spcPct val="100000"/>
                </a:lnSpc>
                <a:spcBef>
                  <a:spcPts val="0"/>
                </a:spcBef>
                <a:spcAft>
                  <a:spcPts val="0"/>
                </a:spcAft>
                <a:buClrTx/>
                <a:buSzTx/>
                <a:buFontTx/>
                <a:buNone/>
                <a:tabLst/>
                <a:defRPr/>
              </a:pPr>
              <a:t>8</a:t>
            </a:fld>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8441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latin typeface="Verdana"/>
              <a:ea typeface="Verdana"/>
            </a:endParaRP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9</a:t>
            </a:fld>
            <a:endParaRPr lang="fi-FI"/>
          </a:p>
        </p:txBody>
      </p:sp>
    </p:spTree>
    <p:extLst>
      <p:ext uri="{BB962C8B-B14F-4D97-AF65-F5344CB8AC3E}">
        <p14:creationId xmlns:p14="http://schemas.microsoft.com/office/powerpoint/2010/main" val="1030727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26.11.2021</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26.11.2021</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26.11.2021</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26.11.2021</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26.11.2021</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26.11.2021</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26.11.2021</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26.11.2021</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26.11.2021</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26.11.2021</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26.11.2021</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26.11.2021</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26.11.2021</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26.11.2021</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26.11.2021</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26.11.2021</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26.11.2021</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26.11.2021</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26.11.2021</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26.11.2021</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26.11.2021</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75814180"/>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t>11/26/2021</a:t>
            </a:fld>
            <a:endParaRPr lang="fi-FI"/>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36172522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t>11/26/2021</a:t>
            </a:fld>
            <a:endParaRPr lang="fi-FI"/>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400652408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t>11/26/2021</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218032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t>11/26/2021</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394137273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t>11/26/2021</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8177941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t>11/26/2021</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24884287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t>11/26/2021</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9520094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t>11/26/2021</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6501326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t>11/26/2021</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1852261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26.11.2021</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t>11/26/2021</a:t>
            </a:fld>
            <a:endParaRPr lang="fi-FI"/>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373583939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t>11/26/2021</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25255852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t>11/26/2021</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144340631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t>11/26/2021</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22602669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t>11/26/2021</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14178973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t>11/26/2021</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0799412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t>11/26/2021</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66712307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t>11/26/2021</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2095623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t>11/26/2021</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11490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t>11/26/2021</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72531321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26.11.2021</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t>11/26/2021</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49110366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t>11/26/2021</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4883205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12133331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t>11/26/2021</a:t>
            </a:fld>
            <a:endParaRPr lang="fi-FI"/>
          </a:p>
        </p:txBody>
      </p:sp>
      <p:sp>
        <p:nvSpPr>
          <p:cNvPr id="26" name="Alatunnisteen paikkamerkki 2"/>
          <p:cNvSpPr>
            <a:spLocks noGrp="1"/>
          </p:cNvSpPr>
          <p:nvPr>
            <p:ph type="ftr" sz="quarter" idx="11"/>
          </p:nvPr>
        </p:nvSpPr>
        <p:spPr>
          <a:xfrm>
            <a:off x="1111510" y="4728047"/>
            <a:ext cx="1775664" cy="164690"/>
          </a:xfrm>
        </p:spPr>
        <p:txBody>
          <a:bodyPr/>
          <a:lstStyle/>
          <a:p>
            <a:r>
              <a:rPr lang="fi-FI"/>
              <a:t>Technology </a:t>
            </a:r>
            <a:r>
              <a:rPr lang="fi-FI" err="1"/>
              <a:t>Industries</a:t>
            </a:r>
            <a:r>
              <a:rPr lang="fi-FI"/>
              <a:t> of Finland</a:t>
            </a:r>
          </a:p>
        </p:txBody>
      </p:sp>
    </p:spTree>
    <p:extLst>
      <p:ext uri="{BB962C8B-B14F-4D97-AF65-F5344CB8AC3E}">
        <p14:creationId xmlns:p14="http://schemas.microsoft.com/office/powerpoint/2010/main" val="2870277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t>11/26/2021</a:t>
            </a:fld>
            <a:endParaRPr lang="fi-FI"/>
          </a:p>
        </p:txBody>
      </p:sp>
      <p:sp>
        <p:nvSpPr>
          <p:cNvPr id="19" name="Alatunnisteen paikkamerkki 2"/>
          <p:cNvSpPr>
            <a:spLocks noGrp="1"/>
          </p:cNvSpPr>
          <p:nvPr>
            <p:ph type="ftr" sz="quarter" idx="11"/>
          </p:nvPr>
        </p:nvSpPr>
        <p:spPr>
          <a:xfrm>
            <a:off x="1111510" y="4728047"/>
            <a:ext cx="1775664" cy="164690"/>
          </a:xfrm>
        </p:spPr>
        <p:txBody>
          <a:bodyPr/>
          <a:lstStyle/>
          <a:p>
            <a:r>
              <a:rPr lang="fi-FI"/>
              <a:t>Technology </a:t>
            </a:r>
            <a:r>
              <a:rPr lang="fi-FI" err="1"/>
              <a:t>Industries</a:t>
            </a:r>
            <a:r>
              <a:rPr lang="fi-FI"/>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1568061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t>11/26/2021</a:t>
            </a:fld>
            <a:endParaRPr lang="fi-FI"/>
          </a:p>
        </p:txBody>
      </p:sp>
      <p:sp>
        <p:nvSpPr>
          <p:cNvPr id="19" name="Alatunnisteen paikkamerkki 2"/>
          <p:cNvSpPr>
            <a:spLocks noGrp="1"/>
          </p:cNvSpPr>
          <p:nvPr>
            <p:ph type="ftr" sz="quarter" idx="11"/>
          </p:nvPr>
        </p:nvSpPr>
        <p:spPr>
          <a:xfrm>
            <a:off x="1111510" y="4728047"/>
            <a:ext cx="1775664" cy="164690"/>
          </a:xfrm>
        </p:spPr>
        <p:txBody>
          <a:bodyPr/>
          <a:lstStyle/>
          <a:p>
            <a:r>
              <a:rPr lang="fi-FI"/>
              <a:t>Technology </a:t>
            </a:r>
            <a:r>
              <a:rPr lang="fi-FI" err="1"/>
              <a:t>Industries</a:t>
            </a:r>
            <a:r>
              <a:rPr lang="fi-FI"/>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297644220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t>11/26/2021</a:t>
            </a:fld>
            <a:endParaRPr lang="fi-FI"/>
          </a:p>
        </p:txBody>
      </p:sp>
      <p:sp>
        <p:nvSpPr>
          <p:cNvPr id="5"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Tree>
    <p:extLst>
      <p:ext uri="{BB962C8B-B14F-4D97-AF65-F5344CB8AC3E}">
        <p14:creationId xmlns:p14="http://schemas.microsoft.com/office/powerpoint/2010/main" val="277437919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t>11/26/2021</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Industries of Finland</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92725493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t>11/26/2021</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24789066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26.11.2021</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26.11.2021</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26.11.2021</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26.11.2021</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26.11.2021</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t>11/26/2021</a:t>
            </a:fld>
            <a:endParaRPr lang="fi-FI"/>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Technology </a:t>
            </a:r>
            <a:r>
              <a:rPr lang="fi-FI" err="1"/>
              <a:t>Industries</a:t>
            </a:r>
            <a:r>
              <a:rPr lang="fi-FI"/>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95469724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mailto:touko.apajalahti@teknologiateollisuus.fi" TargetMode="External"/><Relationship Id="rId2" Type="http://schemas.openxmlformats.org/officeDocument/2006/relationships/hyperlink" Target="mailto:leena.pontynen@teknologiateollisuus.fi" TargetMode="Externa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Kuva 7"/>
          <p:cNvPicPr>
            <a:picLocks noChangeAspect="1"/>
          </p:cNvPicPr>
          <p:nvPr/>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48015998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1C1924-9248-4DED-A158-07A463A378A0}"/>
              </a:ext>
            </a:extLst>
          </p:cNvPr>
          <p:cNvSpPr>
            <a:spLocks noGrp="1"/>
          </p:cNvSpPr>
          <p:nvPr>
            <p:ph type="body" sz="quarter" idx="15"/>
          </p:nvPr>
        </p:nvSpPr>
        <p:spPr/>
        <p:txBody>
          <a:bodyPr/>
          <a:lstStyle/>
          <a:p>
            <a:r>
              <a:rPr lang="en-GB" dirty="0"/>
              <a:t>Digitalisation encompasses a wide range of skills and competences</a:t>
            </a:r>
          </a:p>
        </p:txBody>
      </p:sp>
      <p:sp>
        <p:nvSpPr>
          <p:cNvPr id="3" name="Dian numeron paikkamerkki 2">
            <a:extLst>
              <a:ext uri="{FF2B5EF4-FFF2-40B4-BE49-F238E27FC236}">
                <a16:creationId xmlns:a16="http://schemas.microsoft.com/office/drawing/2014/main" id="{A6720B77-5649-487B-A2E7-D881598CE68A}"/>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10</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46F453B0-85BB-4B8A-83E2-7D6F1322AAB9}"/>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26.11.2021</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graphicFrame>
        <p:nvGraphicFramePr>
          <p:cNvPr id="8" name="Taulukko 8">
            <a:extLst>
              <a:ext uri="{FF2B5EF4-FFF2-40B4-BE49-F238E27FC236}">
                <a16:creationId xmlns:a16="http://schemas.microsoft.com/office/drawing/2014/main" id="{CF3FC57B-F573-4F0C-A95F-D14024874F79}"/>
              </a:ext>
            </a:extLst>
          </p:cNvPr>
          <p:cNvGraphicFramePr>
            <a:graphicFrameLocks noGrp="1"/>
          </p:cNvGraphicFramePr>
          <p:nvPr>
            <p:ph sz="quarter" idx="17"/>
            <p:extLst>
              <p:ext uri="{D42A27DB-BD31-4B8C-83A1-F6EECF244321}">
                <p14:modId xmlns:p14="http://schemas.microsoft.com/office/powerpoint/2010/main" val="85601872"/>
              </p:ext>
            </p:extLst>
          </p:nvPr>
        </p:nvGraphicFramePr>
        <p:xfrm>
          <a:off x="381000" y="1103313"/>
          <a:ext cx="8391524" cy="3155316"/>
        </p:xfrm>
        <a:graphic>
          <a:graphicData uri="http://schemas.openxmlformats.org/drawingml/2006/table">
            <a:tbl>
              <a:tblPr firstRow="1" firstCol="1" bandRow="1">
                <a:tableStyleId>{9DCAF9ED-07DC-4A11-8D7F-57B35C25682E}</a:tableStyleId>
              </a:tblPr>
              <a:tblGrid>
                <a:gridCol w="2799170">
                  <a:extLst>
                    <a:ext uri="{9D8B030D-6E8A-4147-A177-3AD203B41FA5}">
                      <a16:colId xmlns:a16="http://schemas.microsoft.com/office/drawing/2014/main" val="3247784374"/>
                    </a:ext>
                  </a:extLst>
                </a:gridCol>
                <a:gridCol w="5592354">
                  <a:extLst>
                    <a:ext uri="{9D8B030D-6E8A-4147-A177-3AD203B41FA5}">
                      <a16:colId xmlns:a16="http://schemas.microsoft.com/office/drawing/2014/main" val="3761495817"/>
                    </a:ext>
                  </a:extLst>
                </a:gridCol>
              </a:tblGrid>
              <a:tr h="370840">
                <a:tc>
                  <a:txBody>
                    <a:bodyPr/>
                    <a:lstStyle/>
                    <a:p>
                      <a:r>
                        <a:rPr lang="fi-FI" dirty="0"/>
                        <a:t>Business </a:t>
                      </a:r>
                      <a:r>
                        <a:rPr lang="fi-FI" dirty="0" err="1"/>
                        <a:t>development</a:t>
                      </a:r>
                      <a:endParaRPr lang="fi-FI" dirty="0"/>
                    </a:p>
                  </a:txBody>
                  <a:tcPr>
                    <a:lnB w="12700" cap="flat" cmpd="sng" algn="ctr">
                      <a:solidFill>
                        <a:schemeClr val="bg1"/>
                      </a:solidFill>
                      <a:prstDash val="solid"/>
                      <a:round/>
                      <a:headEnd type="none" w="med" len="med"/>
                      <a:tailEnd type="none" w="med" len="med"/>
                    </a:lnB>
                  </a:tcPr>
                </a:tc>
                <a:tc>
                  <a:txBody>
                    <a:bodyPr/>
                    <a:lstStyle/>
                    <a:p>
                      <a:r>
                        <a:rPr lang="en-GB" b="0" noProof="0">
                          <a:solidFill>
                            <a:schemeClr val="tx1"/>
                          </a:solidFill>
                        </a:rPr>
                        <a:t>Strategic renewal, digital business models, process development, digital enabling green, robotic process automation</a:t>
                      </a:r>
                    </a:p>
                  </a:txBody>
                  <a:tcPr>
                    <a:solidFill>
                      <a:schemeClr val="bg1"/>
                    </a:solidFill>
                  </a:tcPr>
                </a:tc>
                <a:extLst>
                  <a:ext uri="{0D108BD9-81ED-4DB2-BD59-A6C34878D82A}">
                    <a16:rowId xmlns:a16="http://schemas.microsoft.com/office/drawing/2014/main" val="796760207"/>
                  </a:ext>
                </a:extLst>
              </a:tr>
              <a:tr h="370840">
                <a:tc>
                  <a:txBody>
                    <a:bodyPr/>
                    <a:lstStyle/>
                    <a:p>
                      <a:pPr marL="0" algn="l" defTabSz="806052" rtl="0" eaLnBrk="1" latinLnBrk="0" hangingPunct="1"/>
                      <a:r>
                        <a:rPr lang="fi-FI" sz="1587" b="1" kern="1200" dirty="0">
                          <a:solidFill>
                            <a:schemeClr val="lt1"/>
                          </a:solidFill>
                          <a:latin typeface="+mn-lt"/>
                          <a:ea typeface="+mn-ea"/>
                          <a:cs typeface="+mn-cs"/>
                        </a:rPr>
                        <a:t>Software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noProof="0" dirty="0">
                          <a:solidFill>
                            <a:schemeClr val="tx1"/>
                          </a:solidFill>
                        </a:rPr>
                        <a:t>Software design, software development, software engineering, programming</a:t>
                      </a:r>
                    </a:p>
                  </a:txBody>
                  <a:tcPr>
                    <a:solidFill>
                      <a:schemeClr val="bg1"/>
                    </a:solidFill>
                  </a:tcPr>
                </a:tc>
                <a:extLst>
                  <a:ext uri="{0D108BD9-81ED-4DB2-BD59-A6C34878D82A}">
                    <a16:rowId xmlns:a16="http://schemas.microsoft.com/office/drawing/2014/main" val="682578509"/>
                  </a:ext>
                </a:extLst>
              </a:tr>
              <a:tr h="370840">
                <a:tc>
                  <a:txBody>
                    <a:bodyPr/>
                    <a:lstStyle/>
                    <a:p>
                      <a:pPr marL="0" algn="l" defTabSz="806052" rtl="0" eaLnBrk="1" latinLnBrk="0" hangingPunct="1"/>
                      <a:r>
                        <a:rPr lang="fi-FI" sz="1587" b="1" kern="1200" dirty="0">
                          <a:solidFill>
                            <a:schemeClr val="lt1"/>
                          </a:solidFill>
                          <a:latin typeface="+mn-lt"/>
                          <a:ea typeface="+mn-ea"/>
                          <a:cs typeface="+mn-cs"/>
                        </a:rPr>
                        <a:t>Data</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noProof="0">
                          <a:solidFill>
                            <a:schemeClr val="tx1"/>
                          </a:solidFill>
                        </a:rPr>
                        <a:t>Data production and collection, data storage, data warehouses, data analysis and reporting, data management and data architectures</a:t>
                      </a:r>
                    </a:p>
                  </a:txBody>
                  <a:tcPr/>
                </a:tc>
                <a:extLst>
                  <a:ext uri="{0D108BD9-81ED-4DB2-BD59-A6C34878D82A}">
                    <a16:rowId xmlns:a16="http://schemas.microsoft.com/office/drawing/2014/main" val="2618697210"/>
                  </a:ext>
                </a:extLst>
              </a:tr>
              <a:tr h="370840">
                <a:tc>
                  <a:txBody>
                    <a:bodyPr/>
                    <a:lstStyle/>
                    <a:p>
                      <a:pPr marL="0" algn="l" defTabSz="806052" rtl="0" eaLnBrk="1" latinLnBrk="0" hangingPunct="1"/>
                      <a:r>
                        <a:rPr lang="fi-FI" sz="1587" b="1" kern="1200" dirty="0">
                          <a:solidFill>
                            <a:schemeClr val="lt1"/>
                          </a:solidFill>
                          <a:latin typeface="+mn-lt"/>
                          <a:ea typeface="+mn-ea"/>
                          <a:cs typeface="+mn-cs"/>
                        </a:rPr>
                        <a:t>AI</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noProof="0">
                          <a:solidFill>
                            <a:schemeClr val="tx1"/>
                          </a:solidFill>
                        </a:rPr>
                        <a:t>Machine learning, data skills, natural language processing, robotics, supercomputers</a:t>
                      </a:r>
                    </a:p>
                  </a:txBody>
                  <a:tcPr>
                    <a:solidFill>
                      <a:schemeClr val="bg1"/>
                    </a:solidFill>
                  </a:tcPr>
                </a:tc>
                <a:extLst>
                  <a:ext uri="{0D108BD9-81ED-4DB2-BD59-A6C34878D82A}">
                    <a16:rowId xmlns:a16="http://schemas.microsoft.com/office/drawing/2014/main" val="1337577455"/>
                  </a:ext>
                </a:extLst>
              </a:tr>
              <a:tr h="370840">
                <a:tc>
                  <a:txBody>
                    <a:bodyPr/>
                    <a:lstStyle/>
                    <a:p>
                      <a:pPr marL="0" algn="l" defTabSz="806052" rtl="0" eaLnBrk="1" latinLnBrk="0" hangingPunct="1"/>
                      <a:r>
                        <a:rPr lang="fi-FI" sz="1587" b="1" kern="1200" dirty="0" err="1">
                          <a:solidFill>
                            <a:schemeClr val="lt1"/>
                          </a:solidFill>
                          <a:latin typeface="+mn-lt"/>
                          <a:ea typeface="+mn-ea"/>
                          <a:cs typeface="+mn-cs"/>
                        </a:rPr>
                        <a:t>Cybersecurity</a:t>
                      </a:r>
                      <a:endParaRPr lang="fi-FI" sz="1587" b="1" kern="1200" dirty="0">
                        <a:solidFill>
                          <a:schemeClr val="lt1"/>
                        </a:solidFill>
                        <a:latin typeface="+mn-lt"/>
                        <a:ea typeface="+mn-ea"/>
                        <a:cs typeface="+mn-cs"/>
                      </a:endParaRPr>
                    </a:p>
                  </a:txBody>
                  <a:tcPr>
                    <a:lnT w="12700" cap="flat" cmpd="sng" algn="ctr">
                      <a:solidFill>
                        <a:schemeClr val="bg1"/>
                      </a:solidFill>
                      <a:prstDash val="solid"/>
                      <a:round/>
                      <a:headEnd type="none" w="med" len="med"/>
                      <a:tailEnd type="none" w="med" len="med"/>
                    </a:lnT>
                    <a:solidFill>
                      <a:schemeClr val="accent2"/>
                    </a:solidFill>
                  </a:tcPr>
                </a:tc>
                <a:tc>
                  <a:txBody>
                    <a:bodyPr/>
                    <a:lstStyle/>
                    <a:p>
                      <a:r>
                        <a:rPr lang="en-GB" noProof="0" dirty="0">
                          <a:solidFill>
                            <a:schemeClr val="tx1"/>
                          </a:solidFill>
                        </a:rPr>
                        <a:t>Processes and technology</a:t>
                      </a:r>
                    </a:p>
                  </a:txBody>
                  <a:tcPr/>
                </a:tc>
                <a:extLst>
                  <a:ext uri="{0D108BD9-81ED-4DB2-BD59-A6C34878D82A}">
                    <a16:rowId xmlns:a16="http://schemas.microsoft.com/office/drawing/2014/main" val="3674638384"/>
                  </a:ext>
                </a:extLst>
              </a:tr>
            </a:tbl>
          </a:graphicData>
        </a:graphic>
      </p:graphicFrame>
      <p:sp>
        <p:nvSpPr>
          <p:cNvPr id="9" name="Alatunnisteen paikkamerkki 4">
            <a:extLst>
              <a:ext uri="{FF2B5EF4-FFF2-40B4-BE49-F238E27FC236}">
                <a16:creationId xmlns:a16="http://schemas.microsoft.com/office/drawing/2014/main" id="{87A0E5FC-1FFD-4BF3-8789-0C20057E19C2}"/>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spTree>
    <p:extLst>
      <p:ext uri="{BB962C8B-B14F-4D97-AF65-F5344CB8AC3E}">
        <p14:creationId xmlns:p14="http://schemas.microsoft.com/office/powerpoint/2010/main" val="168065238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1C1924-9248-4DED-A158-07A463A378A0}"/>
              </a:ext>
            </a:extLst>
          </p:cNvPr>
          <p:cNvSpPr>
            <a:spLocks noGrp="1"/>
          </p:cNvSpPr>
          <p:nvPr>
            <p:ph type="body" sz="quarter" idx="15"/>
          </p:nvPr>
        </p:nvSpPr>
        <p:spPr/>
        <p:txBody>
          <a:bodyPr/>
          <a:lstStyle/>
          <a:p>
            <a:r>
              <a:rPr lang="en-GB" dirty="0"/>
              <a:t>Green transition requires both business development competences and technical skills</a:t>
            </a:r>
            <a:endParaRPr lang="fi-FI" dirty="0"/>
          </a:p>
        </p:txBody>
      </p:sp>
      <p:sp>
        <p:nvSpPr>
          <p:cNvPr id="3" name="Dian numeron paikkamerkki 2">
            <a:extLst>
              <a:ext uri="{FF2B5EF4-FFF2-40B4-BE49-F238E27FC236}">
                <a16:creationId xmlns:a16="http://schemas.microsoft.com/office/drawing/2014/main" id="{A6720B77-5649-487B-A2E7-D881598CE68A}"/>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11</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46F453B0-85BB-4B8A-83E2-7D6F1322AAB9}"/>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26.11.2021</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graphicFrame>
        <p:nvGraphicFramePr>
          <p:cNvPr id="8" name="Taulukko 8">
            <a:extLst>
              <a:ext uri="{FF2B5EF4-FFF2-40B4-BE49-F238E27FC236}">
                <a16:creationId xmlns:a16="http://schemas.microsoft.com/office/drawing/2014/main" id="{CF3FC57B-F573-4F0C-A95F-D14024874F79}"/>
              </a:ext>
            </a:extLst>
          </p:cNvPr>
          <p:cNvGraphicFramePr>
            <a:graphicFrameLocks noGrp="1"/>
          </p:cNvGraphicFramePr>
          <p:nvPr>
            <p:ph sz="quarter" idx="17"/>
            <p:extLst>
              <p:ext uri="{D42A27DB-BD31-4B8C-83A1-F6EECF244321}">
                <p14:modId xmlns:p14="http://schemas.microsoft.com/office/powerpoint/2010/main" val="3967633095"/>
              </p:ext>
            </p:extLst>
          </p:nvPr>
        </p:nvGraphicFramePr>
        <p:xfrm>
          <a:off x="381000" y="1103313"/>
          <a:ext cx="8391524" cy="3026348"/>
        </p:xfrm>
        <a:graphic>
          <a:graphicData uri="http://schemas.openxmlformats.org/drawingml/2006/table">
            <a:tbl>
              <a:tblPr firstRow="1" firstCol="1" bandRow="1">
                <a:tableStyleId>{9DCAF9ED-07DC-4A11-8D7F-57B35C25682E}</a:tableStyleId>
              </a:tblPr>
              <a:tblGrid>
                <a:gridCol w="2799170">
                  <a:extLst>
                    <a:ext uri="{9D8B030D-6E8A-4147-A177-3AD203B41FA5}">
                      <a16:colId xmlns:a16="http://schemas.microsoft.com/office/drawing/2014/main" val="3247784374"/>
                    </a:ext>
                  </a:extLst>
                </a:gridCol>
                <a:gridCol w="5592354">
                  <a:extLst>
                    <a:ext uri="{9D8B030D-6E8A-4147-A177-3AD203B41FA5}">
                      <a16:colId xmlns:a16="http://schemas.microsoft.com/office/drawing/2014/main" val="3761495817"/>
                    </a:ext>
                  </a:extLst>
                </a:gridCol>
              </a:tblGrid>
              <a:tr h="370840">
                <a:tc>
                  <a:txBody>
                    <a:bodyPr/>
                    <a:lstStyle/>
                    <a:p>
                      <a:r>
                        <a:rPr lang="fi-FI" dirty="0"/>
                        <a:t>Business </a:t>
                      </a:r>
                      <a:r>
                        <a:rPr lang="fi-FI" dirty="0" err="1"/>
                        <a:t>development</a:t>
                      </a:r>
                      <a:endParaRPr lang="fi-FI" dirty="0"/>
                    </a:p>
                  </a:txBody>
                  <a:tcPr>
                    <a:lnB w="12700" cap="flat" cmpd="sng" algn="ctr">
                      <a:solidFill>
                        <a:schemeClr val="bg1"/>
                      </a:solidFill>
                      <a:prstDash val="solid"/>
                      <a:round/>
                      <a:headEnd type="none" w="med" len="med"/>
                      <a:tailEnd type="none" w="med" len="med"/>
                    </a:lnB>
                  </a:tcPr>
                </a:tc>
                <a:tc>
                  <a:txBody>
                    <a:bodyPr/>
                    <a:lstStyle/>
                    <a:p>
                      <a:r>
                        <a:rPr lang="en-GB" b="0" noProof="0">
                          <a:solidFill>
                            <a:schemeClr val="tx1"/>
                          </a:solidFill>
                        </a:rPr>
                        <a:t>Strategic development, change projects, process development, new business models, resource and production management, environmental standards</a:t>
                      </a:r>
                    </a:p>
                  </a:txBody>
                  <a:tcPr>
                    <a:solidFill>
                      <a:schemeClr val="bg1"/>
                    </a:solidFill>
                  </a:tcPr>
                </a:tc>
                <a:extLst>
                  <a:ext uri="{0D108BD9-81ED-4DB2-BD59-A6C34878D82A}">
                    <a16:rowId xmlns:a16="http://schemas.microsoft.com/office/drawing/2014/main" val="796760207"/>
                  </a:ext>
                </a:extLst>
              </a:tr>
              <a:tr h="370840">
                <a:tc>
                  <a:txBody>
                    <a:bodyPr/>
                    <a:lstStyle/>
                    <a:p>
                      <a:r>
                        <a:rPr lang="fi-FI" sz="1587" b="1" kern="1200" dirty="0" err="1">
                          <a:solidFill>
                            <a:schemeClr val="lt1"/>
                          </a:solidFill>
                          <a:latin typeface="+mn-lt"/>
                          <a:ea typeface="+mn-ea"/>
                          <a:cs typeface="+mn-cs"/>
                        </a:rPr>
                        <a:t>Low-carbon</a:t>
                      </a:r>
                      <a:endParaRPr lang="fi-FI" sz="1587" b="1" kern="1200" dirty="0">
                        <a:solidFill>
                          <a:schemeClr val="lt1"/>
                        </a:solidFill>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noProof="0"/>
                        <a:t>Life-cycle thinking, impact assessment, footprint and handprint assesment, electrification, battery technology, energy storage, hydrogen</a:t>
                      </a:r>
                      <a:endParaRPr lang="en-GB" noProof="0">
                        <a:solidFill>
                          <a:schemeClr val="tx1"/>
                        </a:solidFill>
                      </a:endParaRPr>
                    </a:p>
                  </a:txBody>
                  <a:tcPr>
                    <a:solidFill>
                      <a:schemeClr val="bg1"/>
                    </a:solidFill>
                  </a:tcPr>
                </a:tc>
                <a:extLst>
                  <a:ext uri="{0D108BD9-81ED-4DB2-BD59-A6C34878D82A}">
                    <a16:rowId xmlns:a16="http://schemas.microsoft.com/office/drawing/2014/main" val="682578509"/>
                  </a:ext>
                </a:extLst>
              </a:tr>
              <a:tr h="370840">
                <a:tc>
                  <a:txBody>
                    <a:bodyPr/>
                    <a:lstStyle/>
                    <a:p>
                      <a:pPr marL="0" algn="l" defTabSz="806052" rtl="0" eaLnBrk="1" latinLnBrk="0" hangingPunct="1"/>
                      <a:r>
                        <a:rPr lang="fi-FI" sz="1587" b="1" kern="1200" dirty="0" err="1">
                          <a:solidFill>
                            <a:schemeClr val="lt1"/>
                          </a:solidFill>
                          <a:latin typeface="+mn-lt"/>
                          <a:ea typeface="+mn-ea"/>
                          <a:cs typeface="+mn-cs"/>
                        </a:rPr>
                        <a:t>Circular</a:t>
                      </a:r>
                      <a:r>
                        <a:rPr lang="fi-FI" sz="1587" b="1" kern="1200" dirty="0">
                          <a:solidFill>
                            <a:schemeClr val="lt1"/>
                          </a:solidFill>
                          <a:latin typeface="+mn-lt"/>
                          <a:ea typeface="+mn-ea"/>
                          <a:cs typeface="+mn-cs"/>
                        </a:rPr>
                        <a:t> </a:t>
                      </a:r>
                      <a:r>
                        <a:rPr lang="fi-FI" sz="1587" b="1" kern="1200" dirty="0" err="1">
                          <a:solidFill>
                            <a:schemeClr val="lt1"/>
                          </a:solidFill>
                          <a:latin typeface="+mn-lt"/>
                          <a:ea typeface="+mn-ea"/>
                          <a:cs typeface="+mn-cs"/>
                        </a:rPr>
                        <a:t>economy</a:t>
                      </a:r>
                      <a:endParaRPr lang="fi-FI" sz="1587" b="1" kern="1200" dirty="0">
                        <a:solidFill>
                          <a:schemeClr val="lt1"/>
                        </a:solidFill>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noProof="0">
                          <a:solidFill>
                            <a:schemeClr val="tx1"/>
                          </a:solidFill>
                        </a:rPr>
                        <a:t>Business models, life-cycle thinking, engineering design, material and production technology, material flows</a:t>
                      </a:r>
                    </a:p>
                  </a:txBody>
                  <a:tcPr/>
                </a:tc>
                <a:extLst>
                  <a:ext uri="{0D108BD9-81ED-4DB2-BD59-A6C34878D82A}">
                    <a16:rowId xmlns:a16="http://schemas.microsoft.com/office/drawing/2014/main" val="2618697210"/>
                  </a:ext>
                </a:extLst>
              </a:tr>
              <a:tr h="370840">
                <a:tc>
                  <a:txBody>
                    <a:bodyPr/>
                    <a:lstStyle/>
                    <a:p>
                      <a:pPr marL="0" algn="l" defTabSz="806052" rtl="0" eaLnBrk="1" latinLnBrk="0" hangingPunct="1"/>
                      <a:r>
                        <a:rPr lang="fi-FI" sz="1587" b="1" kern="1200" dirty="0" err="1">
                          <a:solidFill>
                            <a:schemeClr val="lt1"/>
                          </a:solidFill>
                          <a:latin typeface="+mn-lt"/>
                          <a:ea typeface="+mn-ea"/>
                          <a:cs typeface="+mn-cs"/>
                        </a:rPr>
                        <a:t>Hydrogen</a:t>
                      </a:r>
                      <a:r>
                        <a:rPr lang="fi-FI" sz="1587" b="1" kern="1200" dirty="0">
                          <a:solidFill>
                            <a:schemeClr val="lt1"/>
                          </a:solidFill>
                          <a:latin typeface="+mn-lt"/>
                          <a:ea typeface="+mn-ea"/>
                          <a:cs typeface="+mn-cs"/>
                        </a:rPr>
                        <a:t> </a:t>
                      </a:r>
                      <a:r>
                        <a:rPr lang="fi-FI" sz="1587" b="1" kern="1200" dirty="0" err="1">
                          <a:solidFill>
                            <a:schemeClr val="lt1"/>
                          </a:solidFill>
                          <a:latin typeface="+mn-lt"/>
                          <a:ea typeface="+mn-ea"/>
                          <a:cs typeface="+mn-cs"/>
                        </a:rPr>
                        <a:t>technologies</a:t>
                      </a:r>
                      <a:endParaRPr lang="fi-FI" sz="1587" b="1" kern="1200" dirty="0">
                        <a:solidFill>
                          <a:schemeClr val="lt1"/>
                        </a:solidFill>
                        <a:latin typeface="+mn-lt"/>
                        <a:ea typeface="+mn-ea"/>
                        <a:cs typeface="+mn-cs"/>
                      </a:endParaRPr>
                    </a:p>
                  </a:txBody>
                  <a:tcPr>
                    <a:lnT w="12700" cap="flat" cmpd="sng" algn="ctr">
                      <a:solidFill>
                        <a:schemeClr val="bg1"/>
                      </a:solidFill>
                      <a:prstDash val="solid"/>
                      <a:round/>
                      <a:headEnd type="none" w="med" len="med"/>
                      <a:tailEnd type="none" w="med" len="med"/>
                    </a:lnT>
                    <a:solidFill>
                      <a:schemeClr val="accent2"/>
                    </a:solidFill>
                  </a:tcPr>
                </a:tc>
                <a:tc>
                  <a:txBody>
                    <a:bodyPr/>
                    <a:lstStyle/>
                    <a:p>
                      <a:r>
                        <a:rPr lang="en-GB" noProof="0" dirty="0">
                          <a:solidFill>
                            <a:schemeClr val="tx1"/>
                          </a:solidFill>
                        </a:rPr>
                        <a:t>Production processes, hydrogen logistics, fuel cells,, power-to-X, research &amp; consultation</a:t>
                      </a:r>
                    </a:p>
                  </a:txBody>
                  <a:tcPr>
                    <a:solidFill>
                      <a:schemeClr val="bg1"/>
                    </a:solidFill>
                  </a:tcPr>
                </a:tc>
                <a:extLst>
                  <a:ext uri="{0D108BD9-81ED-4DB2-BD59-A6C34878D82A}">
                    <a16:rowId xmlns:a16="http://schemas.microsoft.com/office/drawing/2014/main" val="3674638384"/>
                  </a:ext>
                </a:extLst>
              </a:tr>
            </a:tbl>
          </a:graphicData>
        </a:graphic>
      </p:graphicFrame>
      <p:sp>
        <p:nvSpPr>
          <p:cNvPr id="11" name="Alatunnisteen paikkamerkki 4">
            <a:extLst>
              <a:ext uri="{FF2B5EF4-FFF2-40B4-BE49-F238E27FC236}">
                <a16:creationId xmlns:a16="http://schemas.microsoft.com/office/drawing/2014/main" id="{738260B9-6EC4-46C7-9D9F-2130A88C8C01}"/>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spTree>
    <p:extLst>
      <p:ext uri="{BB962C8B-B14F-4D97-AF65-F5344CB8AC3E}">
        <p14:creationId xmlns:p14="http://schemas.microsoft.com/office/powerpoint/2010/main" val="93350499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F50E45C-74A8-4E6C-BA88-ADB96A1E6F93}"/>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12</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3" name="Päivämäärän paikkamerkki 2">
            <a:extLst>
              <a:ext uri="{FF2B5EF4-FFF2-40B4-BE49-F238E27FC236}">
                <a16:creationId xmlns:a16="http://schemas.microsoft.com/office/drawing/2014/main" id="{4A47479E-C14A-4C3B-97DB-9BCAF5806E33}"/>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1F9AB61F-25F5-4BAC-AFD2-7CF6AA8759C3}"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26.11.2021</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sp>
        <p:nvSpPr>
          <p:cNvPr id="4" name="Alatunnisteen paikkamerkki 3">
            <a:extLst>
              <a:ext uri="{FF2B5EF4-FFF2-40B4-BE49-F238E27FC236}">
                <a16:creationId xmlns:a16="http://schemas.microsoft.com/office/drawing/2014/main" id="{CAB160B5-D124-48DB-9100-6A671820F672}"/>
              </a:ext>
            </a:extLst>
          </p:cNvPr>
          <p:cNvSpPr>
            <a:spLocks noGrp="1"/>
          </p:cNvSpPr>
          <p:nvPr>
            <p:ph type="ftr" sz="quarter" idx="1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rPr>
              <a:t>Teknologiateollisuus</a:t>
            </a:r>
          </a:p>
        </p:txBody>
      </p:sp>
      <p:sp>
        <p:nvSpPr>
          <p:cNvPr id="6" name="Sisällön paikkamerkki 5">
            <a:extLst>
              <a:ext uri="{FF2B5EF4-FFF2-40B4-BE49-F238E27FC236}">
                <a16:creationId xmlns:a16="http://schemas.microsoft.com/office/drawing/2014/main" id="{231A9748-7CB5-4049-BB84-C71176C8ADEE}"/>
              </a:ext>
            </a:extLst>
          </p:cNvPr>
          <p:cNvSpPr>
            <a:spLocks noGrp="1"/>
          </p:cNvSpPr>
          <p:nvPr>
            <p:ph idx="19"/>
          </p:nvPr>
        </p:nvSpPr>
        <p:spPr>
          <a:xfrm>
            <a:off x="1072800" y="1032389"/>
            <a:ext cx="7638063" cy="2894345"/>
          </a:xfrm>
        </p:spPr>
        <p:txBody>
          <a:bodyPr>
            <a:noAutofit/>
          </a:bodyPr>
          <a:lstStyle/>
          <a:p>
            <a:pPr marL="364500" indent="-342900">
              <a:buFont typeface="+mj-lt"/>
              <a:buAutoNum type="arabicPeriod"/>
            </a:pPr>
            <a:r>
              <a:rPr lang="en-GB" sz="1400" dirty="0"/>
              <a:t>An AI tool was used to identify individual skills and competences from job ads of our member companies, and how the skills and competences link to each other to form ”skills clusters”. </a:t>
            </a:r>
          </a:p>
          <a:p>
            <a:pPr marL="364500" indent="-342900">
              <a:buFont typeface="+mj-lt"/>
              <a:buAutoNum type="arabicPeriod"/>
            </a:pPr>
            <a:r>
              <a:rPr lang="en-GB" sz="1400" dirty="0"/>
              <a:t>Over 300 member companies participated to the crowdsourcing phase. In the crowdsourcing the companies assessed how important these skills and competences are for their business in the coming years. The participants could also add skills and competences that were missing from the AI analysis. </a:t>
            </a:r>
          </a:p>
          <a:p>
            <a:pPr marL="364500" indent="-342900">
              <a:buFont typeface="+mj-lt"/>
              <a:buAutoNum type="arabicPeriod"/>
            </a:pPr>
            <a:r>
              <a:rPr lang="en-GB" sz="1400" dirty="0"/>
              <a:t>The AI was used again to gain insight into what kind of competences are linked to the top competences from the crowdsourcing in open access journals and in thesis work. </a:t>
            </a:r>
          </a:p>
          <a:p>
            <a:pPr marL="364500" indent="-342900">
              <a:buFont typeface="+mj-lt"/>
              <a:buAutoNum type="arabicPeriod"/>
            </a:pPr>
            <a:r>
              <a:rPr lang="en-GB" sz="1400" dirty="0"/>
              <a:t>Companies were also asked to provide an estimate of the net gain or loss in their employees in the coming years. This was added to a statistical estimate of retirees to form an overall estimate of the need for new employees. </a:t>
            </a:r>
          </a:p>
        </p:txBody>
      </p:sp>
      <p:sp>
        <p:nvSpPr>
          <p:cNvPr id="7" name="Tekstin paikkamerkki 6">
            <a:extLst>
              <a:ext uri="{FF2B5EF4-FFF2-40B4-BE49-F238E27FC236}">
                <a16:creationId xmlns:a16="http://schemas.microsoft.com/office/drawing/2014/main" id="{D281C389-2E78-4C0C-9EAE-790B73ADE3DE}"/>
              </a:ext>
            </a:extLst>
          </p:cNvPr>
          <p:cNvSpPr>
            <a:spLocks noGrp="1"/>
          </p:cNvSpPr>
          <p:nvPr>
            <p:ph type="body" sz="quarter" idx="20"/>
          </p:nvPr>
        </p:nvSpPr>
        <p:spPr>
          <a:xfrm>
            <a:off x="1072800" y="408556"/>
            <a:ext cx="7171200" cy="367183"/>
          </a:xfrm>
        </p:spPr>
        <p:txBody>
          <a:bodyPr/>
          <a:lstStyle/>
          <a:p>
            <a:r>
              <a:rPr lang="fi-FI" dirty="0"/>
              <a:t>How </a:t>
            </a:r>
            <a:r>
              <a:rPr lang="fi-FI" dirty="0" err="1"/>
              <a:t>Skills</a:t>
            </a:r>
            <a:r>
              <a:rPr lang="fi-FI" dirty="0"/>
              <a:t> </a:t>
            </a:r>
            <a:r>
              <a:rPr lang="fi-FI" dirty="0" err="1"/>
              <a:t>Pulse</a:t>
            </a:r>
            <a:r>
              <a:rPr lang="fi-FI" dirty="0"/>
              <a:t> </a:t>
            </a:r>
            <a:r>
              <a:rPr lang="fi-FI" dirty="0" err="1"/>
              <a:t>was</a:t>
            </a:r>
            <a:r>
              <a:rPr lang="fi-FI" dirty="0"/>
              <a:t> made?</a:t>
            </a:r>
          </a:p>
        </p:txBody>
      </p:sp>
    </p:spTree>
    <p:extLst>
      <p:ext uri="{BB962C8B-B14F-4D97-AF65-F5344CB8AC3E}">
        <p14:creationId xmlns:p14="http://schemas.microsoft.com/office/powerpoint/2010/main" val="112750350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1C1924-9248-4DED-A158-07A463A378A0}"/>
              </a:ext>
            </a:extLst>
          </p:cNvPr>
          <p:cNvSpPr>
            <a:spLocks noGrp="1"/>
          </p:cNvSpPr>
          <p:nvPr>
            <p:ph type="body" sz="quarter" idx="15"/>
          </p:nvPr>
        </p:nvSpPr>
        <p:spPr/>
        <p:txBody>
          <a:bodyPr/>
          <a:lstStyle/>
          <a:p>
            <a:r>
              <a:rPr lang="en-GB" dirty="0"/>
              <a:t>Contact us for further information!</a:t>
            </a:r>
            <a:endParaRPr lang="fi-FI" dirty="0"/>
          </a:p>
        </p:txBody>
      </p:sp>
      <p:sp>
        <p:nvSpPr>
          <p:cNvPr id="3" name="Dian numeron paikkamerkki 2">
            <a:extLst>
              <a:ext uri="{FF2B5EF4-FFF2-40B4-BE49-F238E27FC236}">
                <a16:creationId xmlns:a16="http://schemas.microsoft.com/office/drawing/2014/main" id="{A6720B77-5649-487B-A2E7-D881598CE68A}"/>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13</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46F453B0-85BB-4B8A-83E2-7D6F1322AAB9}"/>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26.11.2021</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sp>
        <p:nvSpPr>
          <p:cNvPr id="11" name="Alatunnisteen paikkamerkki 4">
            <a:extLst>
              <a:ext uri="{FF2B5EF4-FFF2-40B4-BE49-F238E27FC236}">
                <a16:creationId xmlns:a16="http://schemas.microsoft.com/office/drawing/2014/main" id="{738260B9-6EC4-46C7-9D9F-2130A88C8C01}"/>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sp>
        <p:nvSpPr>
          <p:cNvPr id="6" name="Sisällön paikkamerkki 5">
            <a:extLst>
              <a:ext uri="{FF2B5EF4-FFF2-40B4-BE49-F238E27FC236}">
                <a16:creationId xmlns:a16="http://schemas.microsoft.com/office/drawing/2014/main" id="{AB8F65BE-B6AD-41F1-B821-DB53A543F02C}"/>
              </a:ext>
            </a:extLst>
          </p:cNvPr>
          <p:cNvSpPr>
            <a:spLocks noGrp="1"/>
          </p:cNvSpPr>
          <p:nvPr>
            <p:ph sz="quarter" idx="17"/>
          </p:nvPr>
        </p:nvSpPr>
        <p:spPr/>
        <p:txBody>
          <a:bodyPr/>
          <a:lstStyle/>
          <a:p>
            <a:r>
              <a:rPr lang="fi-FI" b="1" dirty="0"/>
              <a:t>Leena Pöntynen</a:t>
            </a:r>
          </a:p>
          <a:p>
            <a:r>
              <a:rPr lang="fi-FI" dirty="0" err="1"/>
              <a:t>Director</a:t>
            </a:r>
            <a:r>
              <a:rPr lang="fi-FI" dirty="0"/>
              <a:t>, </a:t>
            </a:r>
            <a:r>
              <a:rPr lang="fi-FI" dirty="0" err="1"/>
              <a:t>Skills</a:t>
            </a:r>
            <a:r>
              <a:rPr lang="fi-FI" dirty="0"/>
              <a:t> and </a:t>
            </a:r>
            <a:r>
              <a:rPr lang="fi-FI" dirty="0" err="1"/>
              <a:t>Competence</a:t>
            </a:r>
            <a:endParaRPr lang="fi-FI" dirty="0"/>
          </a:p>
          <a:p>
            <a:r>
              <a:rPr lang="fi-FI" dirty="0"/>
              <a:t>+358 40 130 6113</a:t>
            </a:r>
          </a:p>
          <a:p>
            <a:r>
              <a:rPr lang="fi-FI" dirty="0">
                <a:hlinkClick r:id="rId2"/>
              </a:rPr>
              <a:t>leena.pontynen@teknologiateollisuus.fi</a:t>
            </a:r>
            <a:r>
              <a:rPr lang="fi-FI" dirty="0"/>
              <a:t> </a:t>
            </a:r>
          </a:p>
          <a:p>
            <a:endParaRPr lang="fi-FI" dirty="0"/>
          </a:p>
          <a:p>
            <a:r>
              <a:rPr lang="fi-FI" b="1" dirty="0"/>
              <a:t>Touko Apajalahti</a:t>
            </a:r>
          </a:p>
          <a:p>
            <a:r>
              <a:rPr lang="fi-FI" dirty="0" err="1"/>
              <a:t>Higher</a:t>
            </a:r>
            <a:r>
              <a:rPr lang="fi-FI" dirty="0"/>
              <a:t> </a:t>
            </a:r>
            <a:r>
              <a:rPr lang="fi-FI" dirty="0" err="1"/>
              <a:t>Education</a:t>
            </a:r>
            <a:r>
              <a:rPr lang="fi-FI" dirty="0"/>
              <a:t> Policy Advisor</a:t>
            </a:r>
          </a:p>
          <a:p>
            <a:r>
              <a:rPr lang="fi-FI" dirty="0"/>
              <a:t>+358 40 160 5006</a:t>
            </a:r>
          </a:p>
          <a:p>
            <a:r>
              <a:rPr lang="fi-FI" dirty="0">
                <a:hlinkClick r:id="rId3"/>
              </a:rPr>
              <a:t>touko.apajalahti@teknologiateollisuus.fi</a:t>
            </a:r>
            <a:r>
              <a:rPr lang="fi-FI" dirty="0"/>
              <a:t> </a:t>
            </a:r>
          </a:p>
        </p:txBody>
      </p:sp>
    </p:spTree>
    <p:extLst>
      <p:ext uri="{BB962C8B-B14F-4D97-AF65-F5344CB8AC3E}">
        <p14:creationId xmlns:p14="http://schemas.microsoft.com/office/powerpoint/2010/main" val="376565919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Kuva 7"/>
          <p:cNvPicPr>
            <a:picLocks noChangeAspect="1"/>
          </p:cNvPicPr>
          <p:nvPr/>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154720299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äivämäärän paikkamerkki 3"/>
          <p:cNvSpPr>
            <a:spLocks noGrp="1"/>
          </p:cNvSpPr>
          <p:nvPr>
            <p:ph type="dt" sz="half" idx="10"/>
          </p:nvPr>
        </p:nvSpPr>
        <p:spPr/>
        <p:txBody>
          <a:bodyPr/>
          <a:lstStyle/>
          <a:p>
            <a:fld id="{70E90FA2-3604-45A1-87CD-54A5D367BE73}" type="datetime1">
              <a:rPr lang="fi-FI" smtClean="0">
                <a:solidFill>
                  <a:schemeClr val="tx2"/>
                </a:solidFill>
              </a:rPr>
              <a:t>26.11.2021</a:t>
            </a:fld>
            <a:endParaRPr lang="fi-FI" dirty="0"/>
          </a:p>
        </p:txBody>
      </p:sp>
      <p:sp>
        <p:nvSpPr>
          <p:cNvPr id="11" name="Alatunnisteen paikkamerkki 4"/>
          <p:cNvSpPr>
            <a:spLocks noGrp="1"/>
          </p:cNvSpPr>
          <p:nvPr>
            <p:ph type="ftr" sz="quarter" idx="11"/>
          </p:nvPr>
        </p:nvSpPr>
        <p:spPr>
          <a:xfrm>
            <a:off x="1111510" y="4728047"/>
            <a:ext cx="1970090" cy="164690"/>
          </a:xfrm>
        </p:spPr>
        <p:txBody>
          <a:bodyPr/>
          <a:lstStyle/>
          <a:p>
            <a:r>
              <a:rPr lang="en-GB" dirty="0">
                <a:solidFill>
                  <a:schemeClr val="tx2"/>
                </a:solidFill>
              </a:rPr>
              <a:t>Technology Industries of Finland</a:t>
            </a:r>
            <a:endParaRPr lang="en-GB" dirty="0"/>
          </a:p>
        </p:txBody>
      </p:sp>
      <p:sp>
        <p:nvSpPr>
          <p:cNvPr id="9" name="Sisällön paikkamerkki 6"/>
          <p:cNvSpPr>
            <a:spLocks noGrp="1"/>
          </p:cNvSpPr>
          <p:nvPr>
            <p:ph idx="19"/>
          </p:nvPr>
        </p:nvSpPr>
        <p:spPr>
          <a:xfrm>
            <a:off x="282027" y="2003020"/>
            <a:ext cx="6320373" cy="2849967"/>
          </a:xfrm>
        </p:spPr>
        <p:txBody>
          <a:bodyPr vert="horz" lIns="91440" tIns="45720" rIns="91440" bIns="45720" rtlCol="0" anchor="t">
            <a:noAutofit/>
          </a:bodyPr>
          <a:lstStyle/>
          <a:p>
            <a:pPr marL="285750" indent="-285750">
              <a:lnSpc>
                <a:spcPct val="100000"/>
              </a:lnSpc>
              <a:buFont typeface="Arial" panose="020B0604020202020204" pitchFamily="34" charset="0"/>
              <a:buChar char="•"/>
            </a:pPr>
            <a:r>
              <a:rPr lang="en-GB" sz="1800" b="1" dirty="0">
                <a:latin typeface="Verdana"/>
                <a:ea typeface="Verdana"/>
              </a:rPr>
              <a:t>50% </a:t>
            </a:r>
            <a:r>
              <a:rPr lang="en-GB" sz="1800" dirty="0">
                <a:latin typeface="Verdana"/>
                <a:ea typeface="Verdana"/>
              </a:rPr>
              <a:t>of total Finnish exports</a:t>
            </a:r>
          </a:p>
          <a:p>
            <a:pPr marL="285750" indent="-285750">
              <a:lnSpc>
                <a:spcPct val="100000"/>
              </a:lnSpc>
              <a:buFont typeface="Arial" panose="020B0604020202020204" pitchFamily="34" charset="0"/>
              <a:buChar char="•"/>
            </a:pPr>
            <a:r>
              <a:rPr lang="en-GB" sz="1800" b="1" dirty="0"/>
              <a:t>6 billion euros </a:t>
            </a:r>
            <a:r>
              <a:rPr lang="en-GB" sz="1800" dirty="0"/>
              <a:t>annual investments in Finland</a:t>
            </a:r>
          </a:p>
          <a:p>
            <a:pPr marL="285750" indent="-285750">
              <a:lnSpc>
                <a:spcPct val="100000"/>
              </a:lnSpc>
              <a:buFont typeface="Arial" panose="020B0604020202020204" pitchFamily="34" charset="0"/>
              <a:buChar char="•"/>
            </a:pPr>
            <a:r>
              <a:rPr lang="en-GB" sz="1800" b="1" dirty="0">
                <a:latin typeface="Verdana"/>
                <a:ea typeface="Verdana"/>
              </a:rPr>
              <a:t>70%</a:t>
            </a:r>
            <a:r>
              <a:rPr lang="en-GB" sz="1800" dirty="0">
                <a:latin typeface="Verdana"/>
                <a:ea typeface="Verdana"/>
              </a:rPr>
              <a:t> of total private-sector R&amp;D investments</a:t>
            </a:r>
          </a:p>
          <a:p>
            <a:pPr marL="285750" indent="-285750">
              <a:lnSpc>
                <a:spcPct val="100000"/>
              </a:lnSpc>
              <a:buFont typeface="Arial" panose="020B0604020202020204" pitchFamily="34" charset="0"/>
              <a:buChar char="•"/>
            </a:pPr>
            <a:r>
              <a:rPr lang="en-GB" sz="1800" b="1" dirty="0">
                <a:latin typeface="Verdana"/>
                <a:ea typeface="Verdana"/>
                <a:cs typeface="Verdana"/>
              </a:rPr>
              <a:t>317 000</a:t>
            </a:r>
            <a:r>
              <a:rPr lang="en-GB" sz="1800" dirty="0">
                <a:latin typeface="Verdana"/>
                <a:ea typeface="Verdana"/>
                <a:cs typeface="Verdana"/>
              </a:rPr>
              <a:t> employed directly, indirectly over </a:t>
            </a:r>
            <a:br>
              <a:rPr lang="en-GB" sz="1800" dirty="0">
                <a:latin typeface="Verdana"/>
                <a:ea typeface="Verdana"/>
                <a:cs typeface="Verdana"/>
              </a:rPr>
            </a:br>
            <a:r>
              <a:rPr lang="en-GB" sz="1800" b="1" dirty="0">
                <a:latin typeface="Verdana"/>
                <a:ea typeface="Verdana"/>
                <a:cs typeface="Verdana"/>
              </a:rPr>
              <a:t>670 000</a:t>
            </a:r>
            <a:endParaRPr lang="en-GB" sz="1800" dirty="0">
              <a:latin typeface="Verdana"/>
              <a:ea typeface="Verdana"/>
              <a:cs typeface="Verdana"/>
            </a:endParaRPr>
          </a:p>
          <a:p>
            <a:pPr marL="285750" indent="-285750">
              <a:lnSpc>
                <a:spcPct val="100000"/>
              </a:lnSpc>
              <a:buFont typeface="Arial" panose="020B0604020202020204" pitchFamily="34" charset="0"/>
              <a:buChar char="•"/>
            </a:pPr>
            <a:r>
              <a:rPr lang="en-GB" sz="1800" spc="-50" dirty="0"/>
              <a:t>Technology Industries of Finland has </a:t>
            </a:r>
            <a:r>
              <a:rPr lang="en-GB" sz="1800" b="1" spc="-50" dirty="0"/>
              <a:t>1 600</a:t>
            </a:r>
            <a:r>
              <a:rPr lang="en-GB" sz="1800" spc="-50" dirty="0"/>
              <a:t> member companies</a:t>
            </a:r>
          </a:p>
        </p:txBody>
      </p:sp>
      <p:sp>
        <p:nvSpPr>
          <p:cNvPr id="4" name="Tekstin paikkamerkki 3">
            <a:extLst>
              <a:ext uri="{FF2B5EF4-FFF2-40B4-BE49-F238E27FC236}">
                <a16:creationId xmlns:a16="http://schemas.microsoft.com/office/drawing/2014/main" id="{66EEEE0C-B63F-49DF-8596-7B04D2A6E1E2}"/>
              </a:ext>
            </a:extLst>
          </p:cNvPr>
          <p:cNvSpPr>
            <a:spLocks noGrp="1"/>
          </p:cNvSpPr>
          <p:nvPr>
            <p:ph type="body" sz="quarter" idx="21"/>
          </p:nvPr>
        </p:nvSpPr>
        <p:spPr>
          <a:xfrm>
            <a:off x="282027" y="541350"/>
            <a:ext cx="6320373" cy="932517"/>
          </a:xfrm>
        </p:spPr>
        <p:txBody>
          <a:bodyPr anchor="b">
            <a:noAutofit/>
          </a:bodyPr>
          <a:lstStyle/>
          <a:p>
            <a:pPr>
              <a:lnSpc>
                <a:spcPct val="100000"/>
              </a:lnSpc>
            </a:pPr>
            <a:r>
              <a:rPr lang="en-US" sz="2000" dirty="0"/>
              <a:t>Technology industries is the largest and most important export sector in Finland</a:t>
            </a:r>
            <a:endParaRPr lang="en-GB" sz="2000" dirty="0"/>
          </a:p>
        </p:txBody>
      </p:sp>
      <p:sp>
        <p:nvSpPr>
          <p:cNvPr id="6" name="Tekstin paikkamerkki 5"/>
          <p:cNvSpPr>
            <a:spLocks noGrp="1"/>
          </p:cNvSpPr>
          <p:nvPr>
            <p:ph type="body" sz="quarter" idx="18"/>
          </p:nvPr>
        </p:nvSpPr>
        <p:spPr/>
        <p:txBody>
          <a:bodyPr/>
          <a:lstStyle/>
          <a:p>
            <a:r>
              <a:rPr lang="en-GB" dirty="0"/>
              <a:t>Technology Industries of Finland</a:t>
            </a:r>
            <a:endParaRPr lang="fi-FI" dirty="0"/>
          </a:p>
        </p:txBody>
      </p:sp>
      <p:sp>
        <p:nvSpPr>
          <p:cNvPr id="3" name="Dian numeron paikkamerkki 2"/>
          <p:cNvSpPr>
            <a:spLocks noGrp="1"/>
          </p:cNvSpPr>
          <p:nvPr>
            <p:ph type="sldNum" sz="quarter" idx="4294967295"/>
          </p:nvPr>
        </p:nvSpPr>
        <p:spPr>
          <a:xfrm>
            <a:off x="8280400" y="4729163"/>
            <a:ext cx="863600" cy="165100"/>
          </a:xfrm>
        </p:spPr>
        <p:txBody>
          <a:bodyPr/>
          <a:lstStyle/>
          <a:p>
            <a:fld id="{6FCB6B90-8271-4E8F-82C1-E646FBB48A2E}" type="slidenum">
              <a:rPr lang="fi-FI" smtClean="0">
                <a:solidFill>
                  <a:srgbClr val="29282E"/>
                </a:solidFill>
              </a:rPr>
              <a:pPr/>
              <a:t>2</a:t>
            </a:fld>
            <a:endParaRPr lang="fi-FI">
              <a:solidFill>
                <a:srgbClr val="29282E"/>
              </a:solidFill>
            </a:endParaRPr>
          </a:p>
        </p:txBody>
      </p:sp>
      <p:pic>
        <p:nvPicPr>
          <p:cNvPr id="10" name="Kuvan paikkamerkki 9">
            <a:extLst>
              <a:ext uri="{FF2B5EF4-FFF2-40B4-BE49-F238E27FC236}">
                <a16:creationId xmlns:a16="http://schemas.microsoft.com/office/drawing/2014/main" id="{3DEB91ED-5D89-4798-B3C7-1F68DCAF3C96}"/>
              </a:ext>
            </a:extLst>
          </p:cNvPr>
          <p:cNvPicPr>
            <a:picLocks noGrp="1" noChangeAspect="1"/>
          </p:cNvPicPr>
          <p:nvPr>
            <p:ph type="pic" sz="quarter" idx="20"/>
          </p:nvPr>
        </p:nvPicPr>
        <p:blipFill rotWithShape="1">
          <a:blip r:embed="rId3" cstate="print">
            <a:extLst>
              <a:ext uri="{28A0092B-C50C-407E-A947-70E740481C1C}">
                <a14:useLocalDpi xmlns:a14="http://schemas.microsoft.com/office/drawing/2010/main" val="0"/>
              </a:ext>
            </a:extLst>
          </a:blip>
          <a:srcRect l="26253" r="40513"/>
          <a:stretch/>
        </p:blipFill>
        <p:spPr>
          <a:xfrm>
            <a:off x="6775450" y="0"/>
            <a:ext cx="2368550" cy="5143500"/>
          </a:xfrm>
          <a:prstGeom prst="rect">
            <a:avLst/>
          </a:prstGeom>
        </p:spPr>
      </p:pic>
    </p:spTree>
    <p:extLst>
      <p:ext uri="{BB962C8B-B14F-4D97-AF65-F5344CB8AC3E}">
        <p14:creationId xmlns:p14="http://schemas.microsoft.com/office/powerpoint/2010/main" val="37537881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äivämäärän paikkamerkki 3"/>
          <p:cNvSpPr>
            <a:spLocks noGrp="1"/>
          </p:cNvSpPr>
          <p:nvPr>
            <p:ph type="dt" sz="half" idx="10"/>
          </p:nvPr>
        </p:nvSpPr>
        <p:spPr/>
        <p:txBody>
          <a:bodyPr/>
          <a:lstStyle/>
          <a:p>
            <a:fld id="{D5C14642-CFA6-4099-9DCE-B3059291B496}" type="datetime1">
              <a:rPr lang="fi-FI" smtClean="0">
                <a:solidFill>
                  <a:schemeClr val="tx2"/>
                </a:solidFill>
              </a:rPr>
              <a:t>26.11.2021</a:t>
            </a:fld>
            <a:endParaRPr lang="fi-FI"/>
          </a:p>
        </p:txBody>
      </p:sp>
      <p:sp>
        <p:nvSpPr>
          <p:cNvPr id="11" name="Alatunnisteen paikkamerkki 4"/>
          <p:cNvSpPr>
            <a:spLocks noGrp="1"/>
          </p:cNvSpPr>
          <p:nvPr>
            <p:ph type="ftr" sz="quarter" idx="11"/>
          </p:nvPr>
        </p:nvSpPr>
        <p:spPr/>
        <p:txBody>
          <a:bodyPr/>
          <a:lstStyle/>
          <a:p>
            <a:r>
              <a:rPr lang="en-GB">
                <a:solidFill>
                  <a:schemeClr val="tx2"/>
                </a:solidFill>
              </a:rPr>
              <a:t>Technology Industries of Finland</a:t>
            </a:r>
            <a:endParaRPr lang="en-GB"/>
          </a:p>
        </p:txBody>
      </p:sp>
      <p:sp>
        <p:nvSpPr>
          <p:cNvPr id="4" name="Tekstin paikkamerkki 3">
            <a:extLst>
              <a:ext uri="{FF2B5EF4-FFF2-40B4-BE49-F238E27FC236}">
                <a16:creationId xmlns:a16="http://schemas.microsoft.com/office/drawing/2014/main" id="{66EEEE0C-B63F-49DF-8596-7B04D2A6E1E2}"/>
              </a:ext>
            </a:extLst>
          </p:cNvPr>
          <p:cNvSpPr>
            <a:spLocks noGrp="1"/>
          </p:cNvSpPr>
          <p:nvPr>
            <p:ph type="body" sz="quarter" idx="21"/>
          </p:nvPr>
        </p:nvSpPr>
        <p:spPr>
          <a:xfrm>
            <a:off x="252000" y="751340"/>
            <a:ext cx="6417366" cy="365682"/>
          </a:xfrm>
        </p:spPr>
        <p:txBody>
          <a:bodyPr anchor="b"/>
          <a:lstStyle/>
          <a:p>
            <a:r>
              <a:rPr lang="fi-FI" noProof="1"/>
              <a:t>Technology industries’ five sub-sectors</a:t>
            </a:r>
          </a:p>
        </p:txBody>
      </p:sp>
      <p:sp>
        <p:nvSpPr>
          <p:cNvPr id="6" name="Tekstin paikkamerkki 5"/>
          <p:cNvSpPr>
            <a:spLocks noGrp="1"/>
          </p:cNvSpPr>
          <p:nvPr>
            <p:ph type="body" sz="quarter" idx="18"/>
          </p:nvPr>
        </p:nvSpPr>
        <p:spPr/>
        <p:txBody>
          <a:bodyPr/>
          <a:lstStyle/>
          <a:p>
            <a:r>
              <a:rPr lang="en-GB" dirty="0"/>
              <a:t>Technology Industries of Finland</a:t>
            </a:r>
            <a:endParaRPr lang="fi-FI" dirty="0"/>
          </a:p>
        </p:txBody>
      </p:sp>
      <p:sp>
        <p:nvSpPr>
          <p:cNvPr id="3" name="Dian numeron paikkamerkki 2"/>
          <p:cNvSpPr>
            <a:spLocks noGrp="1"/>
          </p:cNvSpPr>
          <p:nvPr>
            <p:ph type="sldNum" sz="quarter" idx="4294967295"/>
          </p:nvPr>
        </p:nvSpPr>
        <p:spPr>
          <a:xfrm>
            <a:off x="8280400" y="4729163"/>
            <a:ext cx="863600" cy="165100"/>
          </a:xfrm>
        </p:spPr>
        <p:txBody>
          <a:bodyPr/>
          <a:lstStyle/>
          <a:p>
            <a:fld id="{6FCB6B90-8271-4E8F-82C1-E646FBB48A2E}" type="slidenum">
              <a:rPr lang="fi-FI" smtClean="0">
                <a:solidFill>
                  <a:srgbClr val="29282E"/>
                </a:solidFill>
              </a:rPr>
              <a:pPr/>
              <a:t>3</a:t>
            </a:fld>
            <a:endParaRPr lang="fi-FI">
              <a:solidFill>
                <a:srgbClr val="29282E"/>
              </a:solidFill>
            </a:endParaRPr>
          </a:p>
        </p:txBody>
      </p:sp>
      <p:pic>
        <p:nvPicPr>
          <p:cNvPr id="10" name="Kuvan paikkamerkki 9">
            <a:extLst>
              <a:ext uri="{FF2B5EF4-FFF2-40B4-BE49-F238E27FC236}">
                <a16:creationId xmlns:a16="http://schemas.microsoft.com/office/drawing/2014/main" id="{3DEB91ED-5D89-4798-B3C7-1F68DCAF3C96}"/>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t="64" b="64"/>
          <a:stretch/>
        </p:blipFill>
        <p:spPr>
          <a:xfrm>
            <a:off x="6775450" y="0"/>
            <a:ext cx="2368550" cy="5143500"/>
          </a:xfrm>
          <a:prstGeom prst="rect">
            <a:avLst/>
          </a:prstGeom>
        </p:spPr>
      </p:pic>
      <p:sp>
        <p:nvSpPr>
          <p:cNvPr id="12" name="Tekstiruutu 11">
            <a:extLst>
              <a:ext uri="{FF2B5EF4-FFF2-40B4-BE49-F238E27FC236}">
                <a16:creationId xmlns:a16="http://schemas.microsoft.com/office/drawing/2014/main" id="{19F755D4-8F7E-450F-B04C-64D1F7713C6C}"/>
              </a:ext>
            </a:extLst>
          </p:cNvPr>
          <p:cNvSpPr txBox="1"/>
          <p:nvPr/>
        </p:nvSpPr>
        <p:spPr>
          <a:xfrm>
            <a:off x="667372" y="2553980"/>
            <a:ext cx="2882291" cy="773857"/>
          </a:xfrm>
          <a:prstGeom prst="rect">
            <a:avLst/>
          </a:prstGeom>
          <a:noFill/>
        </p:spPr>
        <p:txBody>
          <a:bodyPr wrap="square" lIns="36000" tIns="36000" rIns="36000" bIns="36000" rtlCol="0" anchor="t">
            <a:spAutoFit/>
          </a:bodyPr>
          <a:lstStyle/>
          <a:p>
            <a:pPr>
              <a:lnSpc>
                <a:spcPts val="1400"/>
              </a:lnSpc>
            </a:pPr>
            <a:r>
              <a:rPr lang="fi-FI" sz="1050" b="1" spc="-40" noProof="1"/>
              <a:t>ELECTRONICS AND ELECTRO-</a:t>
            </a:r>
            <a:br>
              <a:rPr lang="fi-FI" sz="1050" b="1" spc="-40" noProof="1"/>
            </a:br>
            <a:r>
              <a:rPr lang="fi-FI" sz="1050" b="1" spc="-40" noProof="1"/>
              <a:t>TECHNICAL INDUSTRY</a:t>
            </a:r>
          </a:p>
          <a:p>
            <a:pPr>
              <a:lnSpc>
                <a:spcPts val="1400"/>
              </a:lnSpc>
            </a:pPr>
            <a:r>
              <a:rPr lang="fi-FI" sz="1050" spc="-40" noProof="1"/>
              <a:t>ABB, Ensto, Murata Electronics, Nokia, Planmeca, Polar Electro, Suunto, Vaisala…</a:t>
            </a:r>
          </a:p>
        </p:txBody>
      </p:sp>
      <p:sp>
        <p:nvSpPr>
          <p:cNvPr id="13" name="Tekstiruutu 12">
            <a:extLst>
              <a:ext uri="{FF2B5EF4-FFF2-40B4-BE49-F238E27FC236}">
                <a16:creationId xmlns:a16="http://schemas.microsoft.com/office/drawing/2014/main" id="{A1F40D8B-04FB-4560-86C0-7E13CA9D0978}"/>
              </a:ext>
            </a:extLst>
          </p:cNvPr>
          <p:cNvSpPr txBox="1"/>
          <p:nvPr/>
        </p:nvSpPr>
        <p:spPr>
          <a:xfrm>
            <a:off x="667372" y="3601985"/>
            <a:ext cx="2499968" cy="594321"/>
          </a:xfrm>
          <a:prstGeom prst="rect">
            <a:avLst/>
          </a:prstGeom>
          <a:noFill/>
        </p:spPr>
        <p:txBody>
          <a:bodyPr wrap="square" lIns="36000" tIns="36000" rIns="36000" bIns="36000" rtlCol="0">
            <a:spAutoFit/>
          </a:bodyPr>
          <a:lstStyle/>
          <a:p>
            <a:pPr>
              <a:lnSpc>
                <a:spcPts val="1400"/>
              </a:lnSpc>
            </a:pPr>
            <a:r>
              <a:rPr lang="fi-FI" sz="1050" b="1" spc="-40" noProof="1"/>
              <a:t>METALS INDUSTRY</a:t>
            </a:r>
          </a:p>
          <a:p>
            <a:pPr>
              <a:lnSpc>
                <a:spcPts val="1400"/>
              </a:lnSpc>
            </a:pPr>
            <a:r>
              <a:rPr lang="fi-FI" sz="1050" spc="-40" noProof="1"/>
              <a:t>Boliden, Componenta, Luvata, Outokumpu, Ovako, Sacotec, SSAB …</a:t>
            </a:r>
          </a:p>
        </p:txBody>
      </p:sp>
      <p:sp>
        <p:nvSpPr>
          <p:cNvPr id="14" name="Tekstiruutu 13">
            <a:extLst>
              <a:ext uri="{FF2B5EF4-FFF2-40B4-BE49-F238E27FC236}">
                <a16:creationId xmlns:a16="http://schemas.microsoft.com/office/drawing/2014/main" id="{6A0EAFEC-4B02-4C31-9832-8781FB90A4ED}"/>
              </a:ext>
            </a:extLst>
          </p:cNvPr>
          <p:cNvSpPr txBox="1"/>
          <p:nvPr/>
        </p:nvSpPr>
        <p:spPr>
          <a:xfrm>
            <a:off x="667373" y="1456988"/>
            <a:ext cx="2882290" cy="773857"/>
          </a:xfrm>
          <a:prstGeom prst="rect">
            <a:avLst/>
          </a:prstGeom>
          <a:noFill/>
        </p:spPr>
        <p:txBody>
          <a:bodyPr wrap="square" lIns="36000" tIns="36000" rIns="36000" bIns="36000" rtlCol="0">
            <a:spAutoFit/>
          </a:bodyPr>
          <a:lstStyle/>
          <a:p>
            <a:pPr>
              <a:lnSpc>
                <a:spcPts val="1400"/>
              </a:lnSpc>
            </a:pPr>
            <a:r>
              <a:rPr lang="fi-FI" sz="1050" b="1" spc="-40" noProof="1"/>
              <a:t>MECHANICAL ENGINEERING</a:t>
            </a:r>
          </a:p>
          <a:p>
            <a:pPr>
              <a:lnSpc>
                <a:spcPts val="1400"/>
              </a:lnSpc>
            </a:pPr>
            <a:r>
              <a:rPr lang="fi-FI" sz="1050" spc="-40" noProof="1"/>
              <a:t>Abloy, Cargotec, Kone, Metso Outotec, Meyer Turku, Normet, Patria, Ponsse, Valmet, Wärtsilä…</a:t>
            </a:r>
          </a:p>
        </p:txBody>
      </p:sp>
      <p:sp>
        <p:nvSpPr>
          <p:cNvPr id="15" name="Tekstiruutu 14">
            <a:extLst>
              <a:ext uri="{FF2B5EF4-FFF2-40B4-BE49-F238E27FC236}">
                <a16:creationId xmlns:a16="http://schemas.microsoft.com/office/drawing/2014/main" id="{8EDEFFA9-D145-4361-9BAE-98FAAD74BF7E}"/>
              </a:ext>
            </a:extLst>
          </p:cNvPr>
          <p:cNvSpPr txBox="1"/>
          <p:nvPr/>
        </p:nvSpPr>
        <p:spPr>
          <a:xfrm>
            <a:off x="3834476" y="1456987"/>
            <a:ext cx="2834890" cy="773857"/>
          </a:xfrm>
          <a:prstGeom prst="rect">
            <a:avLst/>
          </a:prstGeom>
          <a:noFill/>
        </p:spPr>
        <p:txBody>
          <a:bodyPr wrap="square" lIns="36000" tIns="36000" rIns="36000" bIns="36000" rtlCol="0" anchor="t">
            <a:spAutoFit/>
          </a:bodyPr>
          <a:lstStyle/>
          <a:p>
            <a:pPr>
              <a:lnSpc>
                <a:spcPts val="1400"/>
              </a:lnSpc>
            </a:pPr>
            <a:r>
              <a:rPr lang="fi-FI" sz="1050" b="1" spc="-40" noProof="1"/>
              <a:t>INFORMATION TECHNOLOGY</a:t>
            </a:r>
          </a:p>
          <a:p>
            <a:pPr>
              <a:lnSpc>
                <a:spcPts val="1400"/>
              </a:lnSpc>
            </a:pPr>
            <a:r>
              <a:rPr lang="fi-FI" sz="1050" spc="-40" noProof="1"/>
              <a:t>Basware, Bilot, Capgemini, CGI, Digia, Enfo, F-Secure, Fujitsu, Gofore, IBM, Innofactor, Microsoft, Nixu, TietoEVRY…</a:t>
            </a:r>
            <a:endParaRPr lang="fi-FI" sz="1050" spc="-40" noProof="1">
              <a:ea typeface="Verdana"/>
            </a:endParaRPr>
          </a:p>
        </p:txBody>
      </p:sp>
      <p:sp>
        <p:nvSpPr>
          <p:cNvPr id="16" name="Tekstiruutu 15">
            <a:extLst>
              <a:ext uri="{FF2B5EF4-FFF2-40B4-BE49-F238E27FC236}">
                <a16:creationId xmlns:a16="http://schemas.microsoft.com/office/drawing/2014/main" id="{C6524976-8F1C-46AF-A6EB-5FB543103666}"/>
              </a:ext>
            </a:extLst>
          </p:cNvPr>
          <p:cNvSpPr txBox="1"/>
          <p:nvPr/>
        </p:nvSpPr>
        <p:spPr>
          <a:xfrm>
            <a:off x="3834476" y="2553980"/>
            <a:ext cx="2834890" cy="953393"/>
          </a:xfrm>
          <a:prstGeom prst="rect">
            <a:avLst/>
          </a:prstGeom>
          <a:noFill/>
        </p:spPr>
        <p:txBody>
          <a:bodyPr wrap="square" lIns="36000" tIns="36000" rIns="36000" bIns="36000" rtlCol="0" anchor="t">
            <a:spAutoFit/>
          </a:bodyPr>
          <a:lstStyle/>
          <a:p>
            <a:pPr>
              <a:lnSpc>
                <a:spcPts val="1400"/>
              </a:lnSpc>
            </a:pPr>
            <a:r>
              <a:rPr lang="fi-FI" sz="1050" b="1" spc="-40" noProof="1"/>
              <a:t>CONSULTING ENGINEERING</a:t>
            </a:r>
          </a:p>
          <a:p>
            <a:pPr>
              <a:lnSpc>
                <a:spcPts val="1400"/>
              </a:lnSpc>
            </a:pPr>
            <a:r>
              <a:rPr lang="fi-FI" sz="1050" spc="-40" noProof="1"/>
              <a:t>AFRY, A-Insinöörit, Citec, Elomatic, Etteplan, FCG, Granlund, Neste Engineering, Ramboll, Sitowise, SWECO, WSP...</a:t>
            </a:r>
            <a:endParaRPr lang="fi-FI" sz="1050" spc="-40" noProof="1">
              <a:ea typeface="Verdana"/>
            </a:endParaRPr>
          </a:p>
        </p:txBody>
      </p:sp>
      <p:pic>
        <p:nvPicPr>
          <p:cNvPr id="17" name="Kuva 16">
            <a:extLst>
              <a:ext uri="{FF2B5EF4-FFF2-40B4-BE49-F238E27FC236}">
                <a16:creationId xmlns:a16="http://schemas.microsoft.com/office/drawing/2014/main" id="{DF05CFF5-2AAA-42B8-96F9-4E53C66AB759}"/>
              </a:ext>
            </a:extLst>
          </p:cNvPr>
          <p:cNvPicPr>
            <a:picLocks noChangeAspect="1"/>
          </p:cNvPicPr>
          <p:nvPr/>
        </p:nvPicPr>
        <p:blipFill>
          <a:blip r:embed="rId3"/>
          <a:stretch>
            <a:fillRect/>
          </a:stretch>
        </p:blipFill>
        <p:spPr>
          <a:xfrm>
            <a:off x="384243" y="2589432"/>
            <a:ext cx="283129" cy="283129"/>
          </a:xfrm>
          <a:prstGeom prst="rect">
            <a:avLst/>
          </a:prstGeom>
        </p:spPr>
      </p:pic>
      <p:pic>
        <p:nvPicPr>
          <p:cNvPr id="18" name="Kuva 17">
            <a:extLst>
              <a:ext uri="{FF2B5EF4-FFF2-40B4-BE49-F238E27FC236}">
                <a16:creationId xmlns:a16="http://schemas.microsoft.com/office/drawing/2014/main" id="{0EDD3E34-1866-41BC-BD9A-29A6F63E7D29}"/>
              </a:ext>
            </a:extLst>
          </p:cNvPr>
          <p:cNvPicPr>
            <a:picLocks noChangeAspect="1"/>
          </p:cNvPicPr>
          <p:nvPr/>
        </p:nvPicPr>
        <p:blipFill>
          <a:blip r:embed="rId4"/>
          <a:stretch>
            <a:fillRect/>
          </a:stretch>
        </p:blipFill>
        <p:spPr>
          <a:xfrm>
            <a:off x="376192" y="3647672"/>
            <a:ext cx="284194" cy="284194"/>
          </a:xfrm>
          <a:prstGeom prst="rect">
            <a:avLst/>
          </a:prstGeom>
        </p:spPr>
      </p:pic>
      <p:pic>
        <p:nvPicPr>
          <p:cNvPr id="19" name="Kuva 18">
            <a:extLst>
              <a:ext uri="{FF2B5EF4-FFF2-40B4-BE49-F238E27FC236}">
                <a16:creationId xmlns:a16="http://schemas.microsoft.com/office/drawing/2014/main" id="{15519804-7ABD-4B97-8948-E36AE6C98617}"/>
              </a:ext>
            </a:extLst>
          </p:cNvPr>
          <p:cNvPicPr>
            <a:picLocks noChangeAspect="1"/>
          </p:cNvPicPr>
          <p:nvPr/>
        </p:nvPicPr>
        <p:blipFill>
          <a:blip r:embed="rId5"/>
          <a:stretch>
            <a:fillRect/>
          </a:stretch>
        </p:blipFill>
        <p:spPr>
          <a:xfrm>
            <a:off x="3551492" y="1454339"/>
            <a:ext cx="282984" cy="282984"/>
          </a:xfrm>
          <a:prstGeom prst="rect">
            <a:avLst/>
          </a:prstGeom>
        </p:spPr>
      </p:pic>
      <p:pic>
        <p:nvPicPr>
          <p:cNvPr id="20" name="Kuva 19">
            <a:extLst>
              <a:ext uri="{FF2B5EF4-FFF2-40B4-BE49-F238E27FC236}">
                <a16:creationId xmlns:a16="http://schemas.microsoft.com/office/drawing/2014/main" id="{134C1810-8E06-4AC6-9519-2F27C02EDA06}"/>
              </a:ext>
            </a:extLst>
          </p:cNvPr>
          <p:cNvPicPr>
            <a:picLocks noChangeAspect="1"/>
          </p:cNvPicPr>
          <p:nvPr/>
        </p:nvPicPr>
        <p:blipFill>
          <a:blip r:embed="rId6"/>
          <a:stretch>
            <a:fillRect/>
          </a:stretch>
        </p:blipFill>
        <p:spPr>
          <a:xfrm>
            <a:off x="3549663" y="2584288"/>
            <a:ext cx="284813" cy="284813"/>
          </a:xfrm>
          <a:prstGeom prst="rect">
            <a:avLst/>
          </a:prstGeom>
        </p:spPr>
      </p:pic>
      <p:pic>
        <p:nvPicPr>
          <p:cNvPr id="21" name="Kuva 20">
            <a:extLst>
              <a:ext uri="{FF2B5EF4-FFF2-40B4-BE49-F238E27FC236}">
                <a16:creationId xmlns:a16="http://schemas.microsoft.com/office/drawing/2014/main" id="{2545E812-D057-4EE6-BD3A-AC9F1AA13650}"/>
              </a:ext>
            </a:extLst>
          </p:cNvPr>
          <p:cNvPicPr>
            <a:picLocks noChangeAspect="1"/>
          </p:cNvPicPr>
          <p:nvPr/>
        </p:nvPicPr>
        <p:blipFill>
          <a:blip r:embed="rId7"/>
          <a:stretch>
            <a:fillRect/>
          </a:stretch>
        </p:blipFill>
        <p:spPr>
          <a:xfrm>
            <a:off x="376192" y="1452364"/>
            <a:ext cx="284959" cy="284959"/>
          </a:xfrm>
          <a:prstGeom prst="rect">
            <a:avLst/>
          </a:prstGeom>
        </p:spPr>
      </p:pic>
    </p:spTree>
    <p:extLst>
      <p:ext uri="{BB962C8B-B14F-4D97-AF65-F5344CB8AC3E}">
        <p14:creationId xmlns:p14="http://schemas.microsoft.com/office/powerpoint/2010/main" val="29550617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1A32AA0-B9FC-4039-900F-9C70E6A766B0}"/>
              </a:ext>
            </a:extLst>
          </p:cNvPr>
          <p:cNvSpPr>
            <a:spLocks noGrp="1"/>
          </p:cNvSpPr>
          <p:nvPr>
            <p:ph type="body" sz="quarter" idx="15"/>
          </p:nvPr>
        </p:nvSpPr>
        <p:spPr/>
        <p:txBody>
          <a:bodyPr/>
          <a:lstStyle/>
          <a:p>
            <a:r>
              <a:rPr lang="fi-FI" dirty="0"/>
              <a:t>Technology </a:t>
            </a:r>
            <a:r>
              <a:rPr lang="fi-FI" dirty="0" err="1"/>
              <a:t>Industries</a:t>
            </a:r>
            <a:r>
              <a:rPr lang="fi-FI" dirty="0"/>
              <a:t> Finland </a:t>
            </a:r>
            <a:r>
              <a:rPr lang="fi-FI" dirty="0" err="1"/>
              <a:t>Skills</a:t>
            </a:r>
            <a:r>
              <a:rPr lang="fi-FI" dirty="0"/>
              <a:t> </a:t>
            </a:r>
            <a:r>
              <a:rPr lang="fi-FI" dirty="0" err="1"/>
              <a:t>Pulse</a:t>
            </a:r>
            <a:r>
              <a:rPr lang="fi-FI" dirty="0"/>
              <a:t> 2021</a:t>
            </a:r>
          </a:p>
        </p:txBody>
      </p:sp>
      <p:sp>
        <p:nvSpPr>
          <p:cNvPr id="3" name="Dian numeron paikkamerkki 2">
            <a:extLst>
              <a:ext uri="{FF2B5EF4-FFF2-40B4-BE49-F238E27FC236}">
                <a16:creationId xmlns:a16="http://schemas.microsoft.com/office/drawing/2014/main" id="{B725F2C4-E1FD-440E-BBEA-08DE522D9CD0}"/>
              </a:ext>
            </a:extLst>
          </p:cNvPr>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a:extLst>
              <a:ext uri="{FF2B5EF4-FFF2-40B4-BE49-F238E27FC236}">
                <a16:creationId xmlns:a16="http://schemas.microsoft.com/office/drawing/2014/main" id="{67C49BD7-E0AC-426E-A34F-697D519D4AA8}"/>
              </a:ext>
            </a:extLst>
          </p:cNvPr>
          <p:cNvSpPr>
            <a:spLocks noGrp="1"/>
          </p:cNvSpPr>
          <p:nvPr>
            <p:ph type="dt" sz="half" idx="10"/>
          </p:nvPr>
        </p:nvSpPr>
        <p:spPr/>
        <p:txBody>
          <a:bodyPr/>
          <a:lstStyle/>
          <a:p>
            <a:fld id="{F553C366-6A2C-43B9-A437-B827E0484441}" type="datetime1">
              <a:rPr lang="fi-FI" smtClean="0"/>
              <a:t>26.11.2021</a:t>
            </a:fld>
            <a:endParaRPr lang="fi-FI"/>
          </a:p>
        </p:txBody>
      </p:sp>
      <p:sp>
        <p:nvSpPr>
          <p:cNvPr id="6" name="Alatunnisteen paikkamerkki 4">
            <a:extLst>
              <a:ext uri="{FF2B5EF4-FFF2-40B4-BE49-F238E27FC236}">
                <a16:creationId xmlns:a16="http://schemas.microsoft.com/office/drawing/2014/main" id="{35DFDA42-D6D9-4DBE-858C-37034687F6D5}"/>
              </a:ext>
            </a:extLst>
          </p:cNvPr>
          <p:cNvSpPr>
            <a:spLocks noGrp="1"/>
          </p:cNvSpPr>
          <p:nvPr>
            <p:ph type="ftr" sz="quarter" idx="11"/>
          </p:nvPr>
        </p:nvSpPr>
        <p:spPr>
          <a:xfrm>
            <a:off x="1111510" y="4728047"/>
            <a:ext cx="2034868" cy="164690"/>
          </a:xfrm>
        </p:spPr>
        <p:txBody>
          <a:bodyPr/>
          <a:lstStyle/>
          <a:p>
            <a:r>
              <a:rPr lang="en-GB" dirty="0"/>
              <a:t>Technology Industries of Finland</a:t>
            </a:r>
          </a:p>
        </p:txBody>
      </p:sp>
    </p:spTree>
    <p:extLst>
      <p:ext uri="{BB962C8B-B14F-4D97-AF65-F5344CB8AC3E}">
        <p14:creationId xmlns:p14="http://schemas.microsoft.com/office/powerpoint/2010/main" val="251478556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B8"/>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76C0973B-5FEB-E449-A6E4-D4091CC388D7}"/>
              </a:ext>
            </a:extLst>
          </p:cNvPr>
          <p:cNvSpPr/>
          <p:nvPr/>
        </p:nvSpPr>
        <p:spPr bwMode="auto">
          <a:xfrm>
            <a:off x="8244000" y="282150"/>
            <a:ext cx="625967" cy="648000"/>
          </a:xfrm>
          <a:prstGeom prst="rect">
            <a:avLst/>
          </a:prstGeom>
          <a:solidFill>
            <a:srgbClr val="FF00B8"/>
          </a:solidFill>
          <a:ln>
            <a:noFill/>
          </a:ln>
        </p:spPr>
        <p:txBody>
          <a:bodyPr vert="horz" wrap="square" lIns="91440" tIns="45720" rIns="91440" bIns="45720" numCol="1" rtlCol="0" anchor="t" anchorCtr="0" compatLnSpc="1">
            <a:prstTxWarp prst="textNoShape">
              <a:avLst/>
            </a:prstTxWarp>
          </a:bodyPr>
          <a:lstStyle/>
          <a:p>
            <a:pPr marL="0" marR="0" lvl="0" indent="0" algn="ctr" defTabSz="679871" rtl="0" eaLnBrk="1" fontAlgn="auto" latinLnBrk="0" hangingPunct="1">
              <a:lnSpc>
                <a:spcPct val="100000"/>
              </a:lnSpc>
              <a:spcBef>
                <a:spcPts val="0"/>
              </a:spcBef>
              <a:spcAft>
                <a:spcPts val="0"/>
              </a:spcAft>
              <a:buClrTx/>
              <a:buSzTx/>
              <a:buFontTx/>
              <a:buNone/>
              <a:tabLst/>
              <a:defRPr/>
            </a:pPr>
            <a:r>
              <a:rPr kumimoji="0" lang="fi-FI" sz="1340" b="0" i="0" u="none" strike="noStrike" kern="1200" cap="none" spc="0" normalizeH="0" baseline="0" noProof="0">
                <a:ln>
                  <a:noFill/>
                </a:ln>
                <a:solidFill>
                  <a:srgbClr val="29282E"/>
                </a:solidFill>
                <a:effectLst/>
                <a:uLnTx/>
                <a:uFillTx/>
                <a:latin typeface="Verdana"/>
                <a:ea typeface="+mn-ea"/>
                <a:cs typeface="+mn-cs"/>
              </a:rPr>
              <a:t>v</a:t>
            </a:r>
          </a:p>
        </p:txBody>
      </p:sp>
      <p:pic>
        <p:nvPicPr>
          <p:cNvPr id="8" name="Kuva 7">
            <a:extLst>
              <a:ext uri="{FF2B5EF4-FFF2-40B4-BE49-F238E27FC236}">
                <a16:creationId xmlns:a16="http://schemas.microsoft.com/office/drawing/2014/main" id="{0ECCB172-0422-3540-8748-E78F61178291}"/>
              </a:ext>
            </a:extLst>
          </p:cNvPr>
          <p:cNvPicPr>
            <a:picLocks noChangeAspect="1"/>
          </p:cNvPicPr>
          <p:nvPr/>
        </p:nvPicPr>
        <p:blipFill>
          <a:blip r:embed="rId3"/>
          <a:stretch>
            <a:fillRect/>
          </a:stretch>
        </p:blipFill>
        <p:spPr>
          <a:xfrm>
            <a:off x="8335004" y="370433"/>
            <a:ext cx="437200" cy="437174"/>
          </a:xfrm>
          <a:prstGeom prst="rect">
            <a:avLst/>
          </a:prstGeom>
        </p:spPr>
      </p:pic>
      <p:pic>
        <p:nvPicPr>
          <p:cNvPr id="7" name="Kuva 6">
            <a:extLst>
              <a:ext uri="{FF2B5EF4-FFF2-40B4-BE49-F238E27FC236}">
                <a16:creationId xmlns:a16="http://schemas.microsoft.com/office/drawing/2014/main" id="{AB5464ED-59C9-4649-962D-ADD59DE65FBB}"/>
              </a:ext>
            </a:extLst>
          </p:cNvPr>
          <p:cNvPicPr>
            <a:picLocks noChangeAspect="1"/>
          </p:cNvPicPr>
          <p:nvPr/>
        </p:nvPicPr>
        <p:blipFill>
          <a:blip r:embed="rId4"/>
          <a:stretch>
            <a:fillRect/>
          </a:stretch>
        </p:blipFill>
        <p:spPr>
          <a:xfrm>
            <a:off x="539552" y="807607"/>
            <a:ext cx="8082576" cy="3722034"/>
          </a:xfrm>
          <a:prstGeom prst="rect">
            <a:avLst/>
          </a:prstGeom>
        </p:spPr>
      </p:pic>
    </p:spTree>
    <p:extLst>
      <p:ext uri="{BB962C8B-B14F-4D97-AF65-F5344CB8AC3E}">
        <p14:creationId xmlns:p14="http://schemas.microsoft.com/office/powerpoint/2010/main" val="222667367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F0052150-2AC7-5C43-AE74-1DA1688385DC}"/>
              </a:ext>
            </a:extLst>
          </p:cNvPr>
          <p:cNvSpPr>
            <a:spLocks noGrp="1"/>
          </p:cNvSpPr>
          <p:nvPr>
            <p:ph type="body" sz="quarter" idx="15"/>
          </p:nvPr>
        </p:nvSpPr>
        <p:spPr>
          <a:xfrm>
            <a:off x="252000" y="282150"/>
            <a:ext cx="7992000" cy="792505"/>
          </a:xfrm>
        </p:spPr>
        <p:txBody>
          <a:bodyPr>
            <a:normAutofit/>
          </a:bodyPr>
          <a:lstStyle/>
          <a:p>
            <a:r>
              <a:rPr lang="fi-FI" dirty="0" err="1"/>
              <a:t>Structural</a:t>
            </a:r>
            <a:r>
              <a:rPr lang="fi-FI" dirty="0"/>
              <a:t> </a:t>
            </a:r>
            <a:r>
              <a:rPr lang="fi-FI" dirty="0" err="1"/>
              <a:t>change</a:t>
            </a:r>
            <a:r>
              <a:rPr lang="fi-FI" dirty="0"/>
              <a:t> in </a:t>
            </a:r>
            <a:r>
              <a:rPr lang="fi-FI" dirty="0" err="1"/>
              <a:t>personnel</a:t>
            </a:r>
            <a:r>
              <a:rPr lang="fi-FI" dirty="0"/>
              <a:t> </a:t>
            </a:r>
            <a:r>
              <a:rPr lang="fi-FI" dirty="0" err="1"/>
              <a:t>increases</a:t>
            </a:r>
            <a:r>
              <a:rPr lang="fi-FI" dirty="0"/>
              <a:t> </a:t>
            </a:r>
            <a:r>
              <a:rPr lang="fi-FI" dirty="0" err="1"/>
              <a:t>the</a:t>
            </a:r>
            <a:r>
              <a:rPr lang="fi-FI" dirty="0"/>
              <a:t> </a:t>
            </a:r>
            <a:r>
              <a:rPr lang="fi-FI" dirty="0" err="1"/>
              <a:t>demand</a:t>
            </a:r>
            <a:r>
              <a:rPr lang="fi-FI" dirty="0"/>
              <a:t> for </a:t>
            </a:r>
            <a:r>
              <a:rPr lang="fi-FI" dirty="0" err="1"/>
              <a:t>higher</a:t>
            </a:r>
            <a:r>
              <a:rPr lang="fi-FI" dirty="0"/>
              <a:t> </a:t>
            </a:r>
            <a:r>
              <a:rPr lang="fi-FI" dirty="0" err="1"/>
              <a:t>education</a:t>
            </a:r>
            <a:endParaRPr lang="fi-FI" dirty="0"/>
          </a:p>
        </p:txBody>
      </p:sp>
      <p:sp>
        <p:nvSpPr>
          <p:cNvPr id="2" name="Dian numeron paikkamerkki 1">
            <a:extLst>
              <a:ext uri="{FF2B5EF4-FFF2-40B4-BE49-F238E27FC236}">
                <a16:creationId xmlns:a16="http://schemas.microsoft.com/office/drawing/2014/main" id="{16647E66-DF03-0F45-B037-3D7DC826D72C}"/>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6</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12" name="Päivämäärän paikkamerkki 3">
            <a:extLst>
              <a:ext uri="{FF2B5EF4-FFF2-40B4-BE49-F238E27FC236}">
                <a16:creationId xmlns:a16="http://schemas.microsoft.com/office/drawing/2014/main" id="{DA382EC2-9EBB-2946-A40E-0709BCD766F0}"/>
              </a:ext>
            </a:extLst>
          </p:cNvPr>
          <p:cNvSpPr>
            <a:spLocks noGrp="1"/>
          </p:cNvSpPr>
          <p:nvPr>
            <p:ph type="dt" sz="half" idx="10"/>
          </p:nvPr>
        </p:nvSpPr>
        <p:spPr>
          <a:xfrm>
            <a:off x="282027" y="4728047"/>
            <a:ext cx="916709" cy="164690"/>
          </a:xfrm>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26.11.2021</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pic>
        <p:nvPicPr>
          <p:cNvPr id="9" name="Kuva 8">
            <a:extLst>
              <a:ext uri="{FF2B5EF4-FFF2-40B4-BE49-F238E27FC236}">
                <a16:creationId xmlns:a16="http://schemas.microsoft.com/office/drawing/2014/main" id="{AE490F32-F5A2-7147-94BC-4DD5459BAC54}"/>
              </a:ext>
            </a:extLst>
          </p:cNvPr>
          <p:cNvPicPr>
            <a:picLocks noChangeAspect="1"/>
          </p:cNvPicPr>
          <p:nvPr/>
        </p:nvPicPr>
        <p:blipFill>
          <a:blip r:embed="rId3"/>
          <a:stretch>
            <a:fillRect/>
          </a:stretch>
        </p:blipFill>
        <p:spPr>
          <a:xfrm>
            <a:off x="1041118" y="1074656"/>
            <a:ext cx="6843250" cy="3529030"/>
          </a:xfrm>
          <a:prstGeom prst="rect">
            <a:avLst/>
          </a:prstGeom>
        </p:spPr>
      </p:pic>
      <p:sp>
        <p:nvSpPr>
          <p:cNvPr id="10" name="Alatunnisteen paikkamerkki 4">
            <a:extLst>
              <a:ext uri="{FF2B5EF4-FFF2-40B4-BE49-F238E27FC236}">
                <a16:creationId xmlns:a16="http://schemas.microsoft.com/office/drawing/2014/main" id="{AFF29CAC-729C-42B1-B6B5-A67866C482FB}"/>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spTree>
    <p:extLst>
      <p:ext uri="{BB962C8B-B14F-4D97-AF65-F5344CB8AC3E}">
        <p14:creationId xmlns:p14="http://schemas.microsoft.com/office/powerpoint/2010/main" val="366323341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F0052150-2AC7-5C43-AE74-1DA1688385DC}"/>
              </a:ext>
            </a:extLst>
          </p:cNvPr>
          <p:cNvSpPr>
            <a:spLocks noGrp="1"/>
          </p:cNvSpPr>
          <p:nvPr>
            <p:ph type="body" sz="quarter" idx="15"/>
          </p:nvPr>
        </p:nvSpPr>
        <p:spPr>
          <a:xfrm>
            <a:off x="252000" y="282150"/>
            <a:ext cx="7992000" cy="921448"/>
          </a:xfrm>
        </p:spPr>
        <p:txBody>
          <a:bodyPr>
            <a:normAutofit/>
          </a:bodyPr>
          <a:lstStyle/>
          <a:p>
            <a:r>
              <a:rPr lang="fi-FI" dirty="0"/>
              <a:t>¾ of </a:t>
            </a:r>
            <a:r>
              <a:rPr lang="fi-FI" dirty="0" err="1"/>
              <a:t>new</a:t>
            </a:r>
            <a:r>
              <a:rPr lang="fi-FI" dirty="0"/>
              <a:t> </a:t>
            </a:r>
            <a:r>
              <a:rPr lang="fi-FI" dirty="0" err="1"/>
              <a:t>employees</a:t>
            </a:r>
            <a:r>
              <a:rPr lang="fi-FI" dirty="0"/>
              <a:t> </a:t>
            </a:r>
            <a:r>
              <a:rPr lang="fi-FI" dirty="0" err="1"/>
              <a:t>should</a:t>
            </a:r>
            <a:r>
              <a:rPr lang="fi-FI" dirty="0"/>
              <a:t> </a:t>
            </a:r>
            <a:r>
              <a:rPr lang="fi-FI" dirty="0" err="1"/>
              <a:t>have</a:t>
            </a:r>
            <a:r>
              <a:rPr lang="fi-FI" dirty="0"/>
              <a:t> </a:t>
            </a:r>
            <a:r>
              <a:rPr lang="fi-FI" dirty="0" err="1"/>
              <a:t>studied</a:t>
            </a:r>
            <a:r>
              <a:rPr lang="fi-FI" dirty="0"/>
              <a:t> </a:t>
            </a:r>
            <a:r>
              <a:rPr lang="fi-FI" dirty="0" err="1"/>
              <a:t>technology</a:t>
            </a:r>
            <a:r>
              <a:rPr lang="fi-FI" dirty="0"/>
              <a:t> </a:t>
            </a:r>
            <a:r>
              <a:rPr lang="fi-FI" dirty="0" err="1"/>
              <a:t>or</a:t>
            </a:r>
            <a:r>
              <a:rPr lang="fi-FI" dirty="0"/>
              <a:t> ICT</a:t>
            </a:r>
          </a:p>
        </p:txBody>
      </p:sp>
      <p:sp>
        <p:nvSpPr>
          <p:cNvPr id="16" name="Dian numeron paikkamerkki 1">
            <a:extLst>
              <a:ext uri="{FF2B5EF4-FFF2-40B4-BE49-F238E27FC236}">
                <a16:creationId xmlns:a16="http://schemas.microsoft.com/office/drawing/2014/main" id="{E1F44180-ACB0-F546-98ED-CACD25B367D5}"/>
              </a:ext>
            </a:extLst>
          </p:cNvPr>
          <p:cNvSpPr>
            <a:spLocks noGrp="1"/>
          </p:cNvSpPr>
          <p:nvPr>
            <p:ph type="sldNum" sz="quarter" idx="12"/>
          </p:nvPr>
        </p:nvSpPr>
        <p:spPr>
          <a:xfrm>
            <a:off x="8005977" y="4729407"/>
            <a:ext cx="863990" cy="165406"/>
          </a:xfrm>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7</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18" name="Päivämäärän paikkamerkki 3">
            <a:extLst>
              <a:ext uri="{FF2B5EF4-FFF2-40B4-BE49-F238E27FC236}">
                <a16:creationId xmlns:a16="http://schemas.microsoft.com/office/drawing/2014/main" id="{1AE451D3-EED0-C349-9B1D-AE4D69B756FF}"/>
              </a:ext>
            </a:extLst>
          </p:cNvPr>
          <p:cNvSpPr>
            <a:spLocks noGrp="1"/>
          </p:cNvSpPr>
          <p:nvPr>
            <p:ph type="dt" sz="half" idx="10"/>
          </p:nvPr>
        </p:nvSpPr>
        <p:spPr>
          <a:xfrm>
            <a:off x="282027" y="4728047"/>
            <a:ext cx="916709" cy="164690"/>
          </a:xfrm>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26.11.2021</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pic>
        <p:nvPicPr>
          <p:cNvPr id="13" name="Kuva 12">
            <a:extLst>
              <a:ext uri="{FF2B5EF4-FFF2-40B4-BE49-F238E27FC236}">
                <a16:creationId xmlns:a16="http://schemas.microsoft.com/office/drawing/2014/main" id="{2148A382-5100-9A49-B24D-CCD00D159BB2}"/>
              </a:ext>
            </a:extLst>
          </p:cNvPr>
          <p:cNvPicPr>
            <a:picLocks noChangeAspect="1"/>
          </p:cNvPicPr>
          <p:nvPr/>
        </p:nvPicPr>
        <p:blipFill>
          <a:blip r:embed="rId3"/>
          <a:stretch>
            <a:fillRect/>
          </a:stretch>
        </p:blipFill>
        <p:spPr>
          <a:xfrm>
            <a:off x="393156" y="1284837"/>
            <a:ext cx="8375582" cy="3299948"/>
          </a:xfrm>
          <a:prstGeom prst="rect">
            <a:avLst/>
          </a:prstGeom>
        </p:spPr>
      </p:pic>
      <p:sp>
        <p:nvSpPr>
          <p:cNvPr id="10" name="Alatunnisteen paikkamerkki 4">
            <a:extLst>
              <a:ext uri="{FF2B5EF4-FFF2-40B4-BE49-F238E27FC236}">
                <a16:creationId xmlns:a16="http://schemas.microsoft.com/office/drawing/2014/main" id="{6B9CE8ED-81DA-41EE-B975-3E0C87058CD9}"/>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spTree>
    <p:extLst>
      <p:ext uri="{BB962C8B-B14F-4D97-AF65-F5344CB8AC3E}">
        <p14:creationId xmlns:p14="http://schemas.microsoft.com/office/powerpoint/2010/main" val="18354405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4135C30-E850-4FFD-86F5-7183B2C2A39F}"/>
              </a:ext>
            </a:extLst>
          </p:cNvPr>
          <p:cNvSpPr>
            <a:spLocks noGrp="1"/>
          </p:cNvSpPr>
          <p:nvPr>
            <p:ph type="body" sz="quarter" idx="15"/>
          </p:nvPr>
        </p:nvSpPr>
        <p:spPr>
          <a:xfrm>
            <a:off x="252000" y="282150"/>
            <a:ext cx="7992000" cy="921448"/>
          </a:xfrm>
        </p:spPr>
        <p:txBody>
          <a:bodyPr>
            <a:normAutofit fontScale="85000" lnSpcReduction="10000"/>
          </a:bodyPr>
          <a:lstStyle/>
          <a:p>
            <a:pPr>
              <a:lnSpc>
                <a:spcPts val="2400"/>
              </a:lnSpc>
            </a:pPr>
            <a:r>
              <a:rPr lang="fi-FI" dirty="0"/>
              <a:t>87 % of </a:t>
            </a:r>
            <a:r>
              <a:rPr lang="fi-FI" dirty="0" err="1"/>
              <a:t>companies</a:t>
            </a:r>
            <a:r>
              <a:rPr lang="fi-FI" dirty="0"/>
              <a:t> </a:t>
            </a:r>
            <a:r>
              <a:rPr lang="fi-FI" dirty="0" err="1"/>
              <a:t>are</a:t>
            </a:r>
            <a:r>
              <a:rPr lang="fi-FI" dirty="0"/>
              <a:t> </a:t>
            </a:r>
            <a:r>
              <a:rPr lang="fi-FI" dirty="0" err="1"/>
              <a:t>interested</a:t>
            </a:r>
            <a:r>
              <a:rPr lang="fi-FI" dirty="0"/>
              <a:t> in </a:t>
            </a:r>
            <a:r>
              <a:rPr lang="fi-FI" dirty="0" err="1"/>
              <a:t>hiring</a:t>
            </a:r>
            <a:r>
              <a:rPr lang="fi-FI" dirty="0"/>
              <a:t> </a:t>
            </a:r>
            <a:r>
              <a:rPr lang="fi-FI" dirty="0" err="1"/>
              <a:t>international</a:t>
            </a:r>
            <a:r>
              <a:rPr lang="fi-FI" dirty="0"/>
              <a:t> </a:t>
            </a:r>
            <a:br>
              <a:rPr lang="fi-FI" dirty="0"/>
            </a:br>
            <a:r>
              <a:rPr lang="fi-FI" dirty="0" err="1"/>
              <a:t>employees</a:t>
            </a:r>
            <a:r>
              <a:rPr lang="fi-FI" dirty="0"/>
              <a:t> </a:t>
            </a:r>
            <a:r>
              <a:rPr lang="fi-FI" dirty="0" err="1"/>
              <a:t>during</a:t>
            </a:r>
            <a:r>
              <a:rPr lang="fi-FI" dirty="0"/>
              <a:t> </a:t>
            </a:r>
            <a:r>
              <a:rPr lang="fi-FI" dirty="0" err="1"/>
              <a:t>the</a:t>
            </a:r>
            <a:r>
              <a:rPr lang="fi-FI" dirty="0"/>
              <a:t> </a:t>
            </a:r>
            <a:r>
              <a:rPr lang="fi-FI" dirty="0" err="1"/>
              <a:t>next</a:t>
            </a:r>
            <a:r>
              <a:rPr lang="fi-FI" dirty="0"/>
              <a:t> </a:t>
            </a:r>
            <a:r>
              <a:rPr lang="fi-FI" dirty="0" err="1"/>
              <a:t>four</a:t>
            </a:r>
            <a:r>
              <a:rPr lang="fi-FI" dirty="0"/>
              <a:t> </a:t>
            </a:r>
            <a:r>
              <a:rPr lang="fi-FI" dirty="0" err="1"/>
              <a:t>years</a:t>
            </a:r>
            <a:endParaRPr lang="fi-FI" dirty="0"/>
          </a:p>
          <a:p>
            <a:pPr>
              <a:lnSpc>
                <a:spcPts val="2400"/>
              </a:lnSpc>
            </a:pPr>
            <a:endParaRPr lang="fi-FI" dirty="0"/>
          </a:p>
        </p:txBody>
      </p:sp>
      <p:sp>
        <p:nvSpPr>
          <p:cNvPr id="3" name="Dian numeron paikkamerkki 2">
            <a:extLst>
              <a:ext uri="{FF2B5EF4-FFF2-40B4-BE49-F238E27FC236}">
                <a16:creationId xmlns:a16="http://schemas.microsoft.com/office/drawing/2014/main" id="{7DFA64B4-7188-4725-9223-B18AC0538153}"/>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8</a:t>
            </a:fld>
            <a:endParaRPr kumimoji="0" lang="fi-FI" sz="700" b="0" i="0" u="none" strike="noStrike" kern="1200" cap="none" spc="0" normalizeH="0" baseline="0" noProof="0" dirty="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4E97CA3E-6ED7-4DB6-BC21-2E55B45C5107}"/>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26.11.2021</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endParaRPr>
          </a:p>
        </p:txBody>
      </p:sp>
      <p:pic>
        <p:nvPicPr>
          <p:cNvPr id="16" name="Kuva 15">
            <a:extLst>
              <a:ext uri="{FF2B5EF4-FFF2-40B4-BE49-F238E27FC236}">
                <a16:creationId xmlns:a16="http://schemas.microsoft.com/office/drawing/2014/main" id="{0C5413C8-21BF-8347-B42F-B6F301245CE1}"/>
              </a:ext>
            </a:extLst>
          </p:cNvPr>
          <p:cNvPicPr>
            <a:picLocks noChangeAspect="1"/>
          </p:cNvPicPr>
          <p:nvPr/>
        </p:nvPicPr>
        <p:blipFill>
          <a:blip r:embed="rId3"/>
          <a:stretch>
            <a:fillRect/>
          </a:stretch>
        </p:blipFill>
        <p:spPr>
          <a:xfrm>
            <a:off x="369375" y="1216337"/>
            <a:ext cx="8020421" cy="3340616"/>
          </a:xfrm>
          <a:prstGeom prst="rect">
            <a:avLst/>
          </a:prstGeom>
        </p:spPr>
      </p:pic>
      <p:sp>
        <p:nvSpPr>
          <p:cNvPr id="8" name="Alatunnisteen paikkamerkki 4">
            <a:extLst>
              <a:ext uri="{FF2B5EF4-FFF2-40B4-BE49-F238E27FC236}">
                <a16:creationId xmlns:a16="http://schemas.microsoft.com/office/drawing/2014/main" id="{7591A84E-B365-4989-8A5C-EDD1942EC668}"/>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spTree>
    <p:extLst>
      <p:ext uri="{BB962C8B-B14F-4D97-AF65-F5344CB8AC3E}">
        <p14:creationId xmlns:p14="http://schemas.microsoft.com/office/powerpoint/2010/main" val="37118091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DF02B4F-3A27-4D07-970A-04163576E44F}"/>
              </a:ext>
            </a:extLst>
          </p:cNvPr>
          <p:cNvSpPr>
            <a:spLocks noGrp="1"/>
          </p:cNvSpPr>
          <p:nvPr>
            <p:ph type="body" sz="quarter" idx="15"/>
          </p:nvPr>
        </p:nvSpPr>
        <p:spPr/>
        <p:txBody>
          <a:bodyPr/>
          <a:lstStyle/>
          <a:p>
            <a:r>
              <a:rPr lang="en-US" dirty="0">
                <a:latin typeface="Verdana"/>
                <a:ea typeface="Verdana"/>
              </a:rPr>
              <a:t>Ability for continuous learning is a key generic competence</a:t>
            </a:r>
          </a:p>
        </p:txBody>
      </p:sp>
      <p:sp>
        <p:nvSpPr>
          <p:cNvPr id="3" name="Dian numeron paikkamerkki 2">
            <a:extLst>
              <a:ext uri="{FF2B5EF4-FFF2-40B4-BE49-F238E27FC236}">
                <a16:creationId xmlns:a16="http://schemas.microsoft.com/office/drawing/2014/main" id="{5871324F-9131-43BE-B809-7DB11DA1AFC0}"/>
              </a:ext>
            </a:extLst>
          </p:cNvPr>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a:extLst>
              <a:ext uri="{FF2B5EF4-FFF2-40B4-BE49-F238E27FC236}">
                <a16:creationId xmlns:a16="http://schemas.microsoft.com/office/drawing/2014/main" id="{A527AF05-F206-48D0-B44E-287427DD4354}"/>
              </a:ext>
            </a:extLst>
          </p:cNvPr>
          <p:cNvSpPr>
            <a:spLocks noGrp="1"/>
          </p:cNvSpPr>
          <p:nvPr>
            <p:ph type="dt" sz="half" idx="10"/>
          </p:nvPr>
        </p:nvSpPr>
        <p:spPr/>
        <p:txBody>
          <a:bodyPr/>
          <a:lstStyle/>
          <a:p>
            <a:fld id="{E70C97DB-DA9C-4CFA-B970-B8599B25F3E4}" type="datetime1">
              <a:rPr lang="fi-FI" smtClean="0"/>
              <a:t>26.11.2021</a:t>
            </a:fld>
            <a:endParaRPr lang="fi-FI"/>
          </a:p>
        </p:txBody>
      </p:sp>
      <p:sp>
        <p:nvSpPr>
          <p:cNvPr id="8" name="Suorakulmio 7">
            <a:extLst>
              <a:ext uri="{FF2B5EF4-FFF2-40B4-BE49-F238E27FC236}">
                <a16:creationId xmlns:a16="http://schemas.microsoft.com/office/drawing/2014/main" id="{58D6927B-E727-459B-A7CD-20BA84534F9F}"/>
              </a:ext>
            </a:extLst>
          </p:cNvPr>
          <p:cNvSpPr/>
          <p:nvPr/>
        </p:nvSpPr>
        <p:spPr>
          <a:xfrm>
            <a:off x="343569" y="1248655"/>
            <a:ext cx="8229600" cy="461665"/>
          </a:xfrm>
          <a:prstGeom prst="rect">
            <a:avLst/>
          </a:prstGeom>
        </p:spPr>
        <p:txBody>
          <a:bodyPr wrap="square">
            <a:spAutoFit/>
          </a:bodyPr>
          <a:lstStyle/>
          <a:p>
            <a:r>
              <a:rPr lang="fi-FI" sz="1200" b="1" dirty="0" err="1">
                <a:solidFill>
                  <a:srgbClr val="333333"/>
                </a:solidFill>
                <a:latin typeface="+mj-lt"/>
              </a:rPr>
              <a:t>Which</a:t>
            </a:r>
            <a:r>
              <a:rPr lang="fi-FI" sz="1200" b="1" dirty="0">
                <a:solidFill>
                  <a:srgbClr val="333333"/>
                </a:solidFill>
                <a:latin typeface="+mj-lt"/>
              </a:rPr>
              <a:t> </a:t>
            </a:r>
            <a:r>
              <a:rPr lang="fi-FI" sz="1200" b="1" dirty="0" err="1">
                <a:solidFill>
                  <a:srgbClr val="333333"/>
                </a:solidFill>
                <a:latin typeface="+mj-lt"/>
              </a:rPr>
              <a:t>generic</a:t>
            </a:r>
            <a:r>
              <a:rPr lang="fi-FI" sz="1200" b="1" dirty="0">
                <a:solidFill>
                  <a:srgbClr val="333333"/>
                </a:solidFill>
                <a:latin typeface="+mj-lt"/>
              </a:rPr>
              <a:t> </a:t>
            </a:r>
            <a:r>
              <a:rPr lang="fi-FI" sz="1200" b="1" dirty="0" err="1">
                <a:solidFill>
                  <a:srgbClr val="333333"/>
                </a:solidFill>
                <a:latin typeface="+mj-lt"/>
              </a:rPr>
              <a:t>competences</a:t>
            </a:r>
            <a:r>
              <a:rPr lang="fi-FI" sz="1200" b="1" dirty="0">
                <a:solidFill>
                  <a:srgbClr val="333333"/>
                </a:solidFill>
                <a:latin typeface="+mj-lt"/>
              </a:rPr>
              <a:t> </a:t>
            </a:r>
            <a:r>
              <a:rPr lang="fi-FI" sz="1200" b="1" dirty="0" err="1">
                <a:solidFill>
                  <a:srgbClr val="333333"/>
                </a:solidFill>
                <a:latin typeface="+mj-lt"/>
              </a:rPr>
              <a:t>will</a:t>
            </a:r>
            <a:r>
              <a:rPr lang="fi-FI" sz="1200" b="1" dirty="0">
                <a:solidFill>
                  <a:srgbClr val="333333"/>
                </a:solidFill>
                <a:latin typeface="+mj-lt"/>
              </a:rPr>
              <a:t> </a:t>
            </a:r>
            <a:r>
              <a:rPr lang="fi-FI" sz="1200" b="1" dirty="0" err="1">
                <a:solidFill>
                  <a:srgbClr val="333333"/>
                </a:solidFill>
                <a:latin typeface="+mj-lt"/>
              </a:rPr>
              <a:t>become</a:t>
            </a:r>
            <a:r>
              <a:rPr lang="fi-FI" sz="1200" b="1" dirty="0">
                <a:solidFill>
                  <a:srgbClr val="333333"/>
                </a:solidFill>
                <a:latin typeface="+mj-lt"/>
              </a:rPr>
              <a:t> </a:t>
            </a:r>
            <a:r>
              <a:rPr lang="fi-FI" sz="1200" b="1" dirty="0" err="1">
                <a:solidFill>
                  <a:srgbClr val="333333"/>
                </a:solidFill>
                <a:latin typeface="+mj-lt"/>
              </a:rPr>
              <a:t>more</a:t>
            </a:r>
            <a:r>
              <a:rPr lang="fi-FI" sz="1200" b="1" dirty="0">
                <a:solidFill>
                  <a:srgbClr val="333333"/>
                </a:solidFill>
                <a:latin typeface="+mj-lt"/>
              </a:rPr>
              <a:t> </a:t>
            </a:r>
            <a:r>
              <a:rPr lang="fi-FI" sz="1200" b="1" dirty="0" err="1">
                <a:solidFill>
                  <a:srgbClr val="333333"/>
                </a:solidFill>
                <a:latin typeface="+mj-lt"/>
              </a:rPr>
              <a:t>important</a:t>
            </a:r>
            <a:r>
              <a:rPr lang="fi-FI" sz="1200" b="1" dirty="0">
                <a:solidFill>
                  <a:srgbClr val="333333"/>
                </a:solidFill>
                <a:latin typeface="+mj-lt"/>
              </a:rPr>
              <a:t> for </a:t>
            </a:r>
            <a:r>
              <a:rPr lang="fi-FI" sz="1200" b="1" dirty="0" err="1">
                <a:solidFill>
                  <a:srgbClr val="333333"/>
                </a:solidFill>
                <a:latin typeface="+mj-lt"/>
              </a:rPr>
              <a:t>your</a:t>
            </a:r>
            <a:r>
              <a:rPr lang="fi-FI" sz="1200" b="1" dirty="0">
                <a:solidFill>
                  <a:srgbClr val="333333"/>
                </a:solidFill>
                <a:latin typeface="+mj-lt"/>
              </a:rPr>
              <a:t> business in </a:t>
            </a:r>
            <a:r>
              <a:rPr lang="fi-FI" sz="1200" b="1" dirty="0" err="1">
                <a:solidFill>
                  <a:srgbClr val="333333"/>
                </a:solidFill>
                <a:latin typeface="+mj-lt"/>
              </a:rPr>
              <a:t>the</a:t>
            </a:r>
            <a:r>
              <a:rPr lang="fi-FI" sz="1200" b="1" dirty="0">
                <a:solidFill>
                  <a:srgbClr val="333333"/>
                </a:solidFill>
                <a:latin typeface="+mj-lt"/>
              </a:rPr>
              <a:t> </a:t>
            </a:r>
            <a:r>
              <a:rPr lang="fi-FI" sz="1200" b="1" dirty="0" err="1">
                <a:solidFill>
                  <a:srgbClr val="333333"/>
                </a:solidFill>
                <a:latin typeface="+mj-lt"/>
              </a:rPr>
              <a:t>coming</a:t>
            </a:r>
            <a:r>
              <a:rPr lang="fi-FI" sz="1200" b="1" dirty="0">
                <a:solidFill>
                  <a:srgbClr val="333333"/>
                </a:solidFill>
                <a:latin typeface="+mj-lt"/>
              </a:rPr>
              <a:t> </a:t>
            </a:r>
            <a:r>
              <a:rPr lang="fi-FI" sz="1200" b="1" dirty="0" err="1">
                <a:solidFill>
                  <a:srgbClr val="333333"/>
                </a:solidFill>
                <a:latin typeface="+mj-lt"/>
              </a:rPr>
              <a:t>years</a:t>
            </a:r>
            <a:r>
              <a:rPr lang="fi-FI" sz="1200" b="1" dirty="0">
                <a:solidFill>
                  <a:srgbClr val="333333"/>
                </a:solidFill>
                <a:latin typeface="+mj-lt"/>
              </a:rPr>
              <a:t>?</a:t>
            </a:r>
            <a:endParaRPr lang="fi-FI" sz="1200" b="1" dirty="0">
              <a:latin typeface="+mj-lt"/>
            </a:endParaRPr>
          </a:p>
        </p:txBody>
      </p:sp>
      <p:sp>
        <p:nvSpPr>
          <p:cNvPr id="10" name="Alatunnisteen paikkamerkki 4">
            <a:extLst>
              <a:ext uri="{FF2B5EF4-FFF2-40B4-BE49-F238E27FC236}">
                <a16:creationId xmlns:a16="http://schemas.microsoft.com/office/drawing/2014/main" id="{585812B4-D8B4-46F0-9B60-DE8B97DF2255}"/>
              </a:ext>
            </a:extLst>
          </p:cNvPr>
          <p:cNvSpPr>
            <a:spLocks noGrp="1"/>
          </p:cNvSpPr>
          <p:nvPr>
            <p:ph type="ftr" sz="quarter" idx="11"/>
          </p:nvPr>
        </p:nvSpPr>
        <p:spPr>
          <a:xfrm>
            <a:off x="1111510" y="4728047"/>
            <a:ext cx="2034868" cy="164690"/>
          </a:xfrm>
        </p:spPr>
        <p:txBody>
          <a:bodyPr/>
          <a:lstStyle/>
          <a:p>
            <a:r>
              <a:rPr lang="en-GB" dirty="0">
                <a:solidFill>
                  <a:schemeClr val="tx2"/>
                </a:solidFill>
              </a:rPr>
              <a:t>Technology Industries of Finland</a:t>
            </a:r>
            <a:endParaRPr lang="en-GB" dirty="0"/>
          </a:p>
        </p:txBody>
      </p:sp>
      <p:pic>
        <p:nvPicPr>
          <p:cNvPr id="5" name="Kuva 4">
            <a:extLst>
              <a:ext uri="{FF2B5EF4-FFF2-40B4-BE49-F238E27FC236}">
                <a16:creationId xmlns:a16="http://schemas.microsoft.com/office/drawing/2014/main" id="{CF65AAF9-F76F-4363-A00A-074383FEE2CF}"/>
              </a:ext>
            </a:extLst>
          </p:cNvPr>
          <p:cNvPicPr>
            <a:picLocks noChangeAspect="1"/>
          </p:cNvPicPr>
          <p:nvPr/>
        </p:nvPicPr>
        <p:blipFill>
          <a:blip r:embed="rId3"/>
          <a:stretch>
            <a:fillRect/>
          </a:stretch>
        </p:blipFill>
        <p:spPr>
          <a:xfrm>
            <a:off x="686108" y="1710320"/>
            <a:ext cx="7675529" cy="3170195"/>
          </a:xfrm>
          <a:prstGeom prst="rect">
            <a:avLst/>
          </a:prstGeom>
        </p:spPr>
      </p:pic>
    </p:spTree>
    <p:extLst>
      <p:ext uri="{BB962C8B-B14F-4D97-AF65-F5344CB8AC3E}">
        <p14:creationId xmlns:p14="http://schemas.microsoft.com/office/powerpoint/2010/main" val="4214172057"/>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D2080F8C-57AC-46C4-94C2-2B29685832A9}" vid="{66B9A7A6-DD71-4A8E-8578-E81E31E8BF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D86EB1A7570ED24D80E6FEB8494B63AD" ma:contentTypeVersion="13" ma:contentTypeDescription="Luo uusi asiakirja." ma:contentTypeScope="" ma:versionID="1d33d597c62951df3c1417765046266d">
  <xsd:schema xmlns:xsd="http://www.w3.org/2001/XMLSchema" xmlns:xs="http://www.w3.org/2001/XMLSchema" xmlns:p="http://schemas.microsoft.com/office/2006/metadata/properties" xmlns:ns2="d4d1e6b7-6f32-41db-80e2-2844fc4a300a" xmlns:ns3="6b6fdb44-2466-4fd2-a7ca-3364d963114c" targetNamespace="http://schemas.microsoft.com/office/2006/metadata/properties" ma:root="true" ma:fieldsID="9e1ab941b08c27c18e3f4cf5a646e8ec" ns2:_="" ns3:_="">
    <xsd:import namespace="d4d1e6b7-6f32-41db-80e2-2844fc4a300a"/>
    <xsd:import namespace="6b6fdb44-2466-4fd2-a7ca-3364d96311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d1e6b7-6f32-41db-80e2-2844fc4a30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6fdb44-2466-4fd2-a7ca-3364d963114c"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214F99-056A-484F-BD0F-8A42309AC665}">
  <ds:schemaRefs>
    <ds:schemaRef ds:uri="http://purl.org/dc/terms/"/>
    <ds:schemaRef ds:uri="http://schemas.microsoft.com/office/infopath/2007/PartnerControls"/>
    <ds:schemaRef ds:uri="http://schemas.microsoft.com/office/2006/documentManagement/types"/>
    <ds:schemaRef ds:uri="6b6fdb44-2466-4fd2-a7ca-3364d963114c"/>
    <ds:schemaRef ds:uri="http://purl.org/dc/elements/1.1/"/>
    <ds:schemaRef ds:uri="http://schemas.microsoft.com/office/2006/metadata/properties"/>
    <ds:schemaRef ds:uri="http://schemas.openxmlformats.org/package/2006/metadata/core-properties"/>
    <ds:schemaRef ds:uri="d4d1e6b7-6f32-41db-80e2-2844fc4a300a"/>
    <ds:schemaRef ds:uri="http://www.w3.org/XML/1998/namespace"/>
    <ds:schemaRef ds:uri="http://purl.org/dc/dcmitype/"/>
  </ds:schemaRefs>
</ds:datastoreItem>
</file>

<file path=customXml/itemProps2.xml><?xml version="1.0" encoding="utf-8"?>
<ds:datastoreItem xmlns:ds="http://schemas.openxmlformats.org/officeDocument/2006/customXml" ds:itemID="{BC76EEDB-5CE0-4418-9D4B-9D2EEBE36D8A}">
  <ds:schemaRefs>
    <ds:schemaRef ds:uri="http://schemas.microsoft.com/sharepoint/v3/contenttype/forms"/>
  </ds:schemaRefs>
</ds:datastoreItem>
</file>

<file path=customXml/itemProps3.xml><?xml version="1.0" encoding="utf-8"?>
<ds:datastoreItem xmlns:ds="http://schemas.openxmlformats.org/officeDocument/2006/customXml" ds:itemID="{0C55A23B-CC41-4125-B601-2E3CA84A9A27}">
  <ds:schemaRefs>
    <ds:schemaRef ds:uri="6b6fdb44-2466-4fd2-a7ca-3364d963114c"/>
    <ds:schemaRef ds:uri="d4d1e6b7-6f32-41db-80e2-2844fc4a30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28</TotalTime>
  <Words>700</Words>
  <Application>Microsoft Office PowerPoint</Application>
  <PresentationFormat>Näytössä katseltava esitys (16:9)</PresentationFormat>
  <Paragraphs>106</Paragraphs>
  <Slides>14</Slides>
  <Notes>6</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14</vt:i4>
      </vt:variant>
    </vt:vector>
  </HeadingPairs>
  <TitlesOfParts>
    <vt:vector size="19" baseType="lpstr">
      <vt:lpstr>Arial</vt:lpstr>
      <vt:lpstr>Calibri</vt:lpstr>
      <vt:lpstr>Verdana</vt:lpstr>
      <vt:lpstr>Teknologiateollisuus_masterdia</vt:lpstr>
      <vt:lpstr>1_Teknologiateollisuus_masterdia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Apajalahti Touko</dc:creator>
  <cp:keywords>Teknologiateollisuus_FI</cp:keywords>
  <cp:lastModifiedBy>Apajalahti Touko</cp:lastModifiedBy>
  <cp:revision>2</cp:revision>
  <cp:lastPrinted>2016-06-09T07:47:11Z</cp:lastPrinted>
  <dcterms:created xsi:type="dcterms:W3CDTF">2021-09-20T11:11:44Z</dcterms:created>
  <dcterms:modified xsi:type="dcterms:W3CDTF">2021-11-26T11:57:12Z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0x010100D86EB1A7570ED24D80E6FEB8494B63AD</vt:lpwstr>
  </property>
  <property fmtid="{D5CDD505-2E9C-101B-9397-08002B2CF9AE}" pid="28" name="TyoryhmanNimi">
    <vt:lpwstr>Uusi osaaminen</vt:lpwstr>
  </property>
</Properties>
</file>