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09" r:id="rId5"/>
  </p:sldMasterIdLst>
  <p:notesMasterIdLst>
    <p:notesMasterId r:id="rId19"/>
  </p:notesMasterIdLst>
  <p:handoutMasterIdLst>
    <p:handoutMasterId r:id="rId20"/>
  </p:handoutMasterIdLst>
  <p:sldIdLst>
    <p:sldId id="256" r:id="rId6"/>
    <p:sldId id="1066" r:id="rId7"/>
    <p:sldId id="1071" r:id="rId8"/>
    <p:sldId id="1052" r:id="rId9"/>
    <p:sldId id="1068" r:id="rId10"/>
    <p:sldId id="1057" r:id="rId11"/>
    <p:sldId id="1059" r:id="rId12"/>
    <p:sldId id="1053" r:id="rId13"/>
    <p:sldId id="1069" r:id="rId14"/>
    <p:sldId id="1070" r:id="rId15"/>
    <p:sldId id="1064" r:id="rId16"/>
    <p:sldId id="1065" r:id="rId17"/>
    <p:sldId id="1067" r:id="rId1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28F26-FF3D-4F6A-AA2B-66CCA2744205}" v="7" dt="2023-05-23T10:38:25.870"/>
    <p1510:client id="{FEB25A28-1931-4239-85DB-30573EDB700F}" v="2" dt="2023-05-23T10:33:11.09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32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6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23.5.2023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23.5.2023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23.5.2023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23.5.2023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23.5.2023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23.5.2023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23.5.2023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23.5.2023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23.5.2023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23.5.2023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23.5.2023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23.5.2023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23.5.2023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23.5.2023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3596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0550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96910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61701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3087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1934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0294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90213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47980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44887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7819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897652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05939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5462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6138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604191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8955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7560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482276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1218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49"/>
            <a:ext cx="7171200" cy="47502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1012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46278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1C5B8C1E-D5ED-9149-A001-7EA50076E02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40468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912001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23.5.2023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1"/>
            <a:ext cx="5529600" cy="48010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400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48010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6504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29788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8125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36349846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47945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483590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49"/>
            <a:ext cx="7992000" cy="82116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4355416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64540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939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3366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23.5.2023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23.5.2023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23.5.2023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23.5.2023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23.5.2023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473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10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24858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1C1924-9248-4DED-A158-07A463A37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Digitalisaation osaamistarpeet ovat monipuolisia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6720B77-5649-487B-A2E7-D881598C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453B0-85BB-4B8A-83E2-7D6F1322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872423"/>
            <a:ext cx="916709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23.5.2023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5BE6C-1E12-497F-A858-A3832868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872423"/>
            <a:ext cx="1295891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CF3FC57B-F573-4F0C-A95F-D14024874F79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76238" y="876431"/>
          <a:ext cx="8391524" cy="3984918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2799170">
                  <a:extLst>
                    <a:ext uri="{9D8B030D-6E8A-4147-A177-3AD203B41FA5}">
                      <a16:colId xmlns:a16="http://schemas.microsoft.com/office/drawing/2014/main" val="3247784374"/>
                    </a:ext>
                  </a:extLst>
                </a:gridCol>
                <a:gridCol w="5592354">
                  <a:extLst>
                    <a:ext uri="{9D8B030D-6E8A-4147-A177-3AD203B41FA5}">
                      <a16:colId xmlns:a16="http://schemas.microsoft.com/office/drawing/2014/main" val="3761495817"/>
                    </a:ext>
                  </a:extLst>
                </a:gridCol>
              </a:tblGrid>
              <a:tr h="827453">
                <a:tc>
                  <a:txBody>
                    <a:bodyPr/>
                    <a:lstStyle/>
                    <a:p>
                      <a:r>
                        <a:rPr lang="fi-FI"/>
                        <a:t>Liiketoiminnan kehittäminen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0">
                          <a:solidFill>
                            <a:schemeClr val="tx1"/>
                          </a:solidFill>
                        </a:rPr>
                        <a:t>strateginen uudistuminen, digitaaliset liiketoimintamallit, prosessien kehittäminen, digitalisaatio kestävän kasvun tukena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60207"/>
                  </a:ext>
                </a:extLst>
              </a:tr>
              <a:tr h="582503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Ohjelmisto-osaaminen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ohjelmistosuunnittelu, ohjelmistokehitys, ohjelmistotuotanto, ohjelmointi, ohjelmistorobotiikka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8509"/>
                  </a:ext>
                </a:extLst>
              </a:tr>
              <a:tr h="582503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Dataosaaminen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datan kerääminen ja tuottaminen, datan analysointi ja hyödyntäminen, datan varastointi, datan hallinta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7210"/>
                  </a:ext>
                </a:extLst>
              </a:tr>
              <a:tr h="582503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Teollisuuden automaatio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automaatiotekniikka, robotiikka, testiautomaatio, </a:t>
                      </a:r>
                      <a:r>
                        <a:rPr lang="fi-FI" sz="1587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fi-FI" sz="1587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5G, data, tekoäly, prosessit, laadunhallinta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05000"/>
                  </a:ext>
                </a:extLst>
              </a:tr>
              <a:tr h="827453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Tekoäly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koneoppiminen, dataosaaminen, luonnollisen kielen käsittely, robotiikka, supertietokoneet, suurteholaskenta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77455"/>
                  </a:ext>
                </a:extLst>
              </a:tr>
              <a:tr h="582503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Tietoturva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hallinnollinen ja tekninen osaaminen: hallintomallit, standardit, arkkitehtuurit, tietoverkot, ylläpito, GDPR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63838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7F54530-481A-44DB-B5EE-5B88A8280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871950"/>
            <a:ext cx="2971717" cy="165163"/>
          </a:xfrm>
        </p:spPr>
        <p:txBody>
          <a:bodyPr/>
          <a:lstStyle/>
          <a:p>
            <a:r>
              <a:rPr lang="fi-FI"/>
              <a:t>Lähde: Teknologiateollisuuden osaajatarveselvitys, 2021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67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1C1924-9248-4DED-A158-07A463A37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Kestävä kasvu edellyttää sekä teknistä että liiketoimintaosaamista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6720B77-5649-487B-A2E7-D881598C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453B0-85BB-4B8A-83E2-7D6F1322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23.5.2023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5BE6C-1E12-497F-A858-A3832868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CF3FC57B-F573-4F0C-A95F-D14024874F79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4" cy="32682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99170">
                  <a:extLst>
                    <a:ext uri="{9D8B030D-6E8A-4147-A177-3AD203B41FA5}">
                      <a16:colId xmlns:a16="http://schemas.microsoft.com/office/drawing/2014/main" val="3247784374"/>
                    </a:ext>
                  </a:extLst>
                </a:gridCol>
                <a:gridCol w="5592354">
                  <a:extLst>
                    <a:ext uri="{9D8B030D-6E8A-4147-A177-3AD203B41FA5}">
                      <a16:colId xmlns:a16="http://schemas.microsoft.com/office/drawing/2014/main" val="3761495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Liiketoiminnan kehittäminen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0">
                          <a:solidFill>
                            <a:schemeClr val="tx1"/>
                          </a:solidFill>
                        </a:rPr>
                        <a:t>strateginen uudistuminen, muutosprojektit, prosessien kehittäminen, liiketoimintamallit, resurssien ja tuotannon hallinta, standardit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6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Vähähiilisyys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elinkaariajattelu, ympäristövaikutusten arviointi, jalanjälki- ja kädenjälkilaskenta, sähköistäminen, akkutekniikat, energian varastointi ja vetyteknologia</a:t>
                      </a:r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Kiertotalous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liiketoimintamallit, elinkaariajattelu, suunnitteluosaaminen, materiaali- ja valmistustekniikka, materiaalivirtojen hallinta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Vetyteknologia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sähkön tuotanto ja varastointi, vedyn tuotanto, elektrolyyserit, tehoelektroniikka, vedyn kuljetus ja varastointi, polttokennot, power-to-X, konsultointi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3838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7F54530-481A-44DB-B5EE-5B88A8280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osaajatarveselvitys, 2021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50499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D601729-AF35-47D7-A341-A7F88BDDDC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Verkkosivusto osaamispulssi.fi kertoo tuoreimmat tiedot alan osaamistarpeista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A97C433-C1EE-4C8B-8A7F-D13D826D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23F453-85A7-4504-8986-29D11E45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23.5.2023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79B79A-F786-4FA8-8428-0004DF2F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D686111-1984-7296-5076-3949DE6B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129090"/>
            <a:ext cx="6853350" cy="34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3998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7167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1A32AA0-B9FC-4039-900F-9C70E6A76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0795"/>
            <a:r>
              <a:rPr lang="fi-FI" dirty="0">
                <a:latin typeface="Verdana"/>
                <a:ea typeface="Verdana"/>
              </a:rPr>
              <a:t>Teknologiateollisuuden Osaamispulssi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725F2C4-E1FD-440E-BBEA-08DE522D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C49BD7-E0AC-426E-A34F-697D519D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054FD6-1A40-45E7-930D-8341D61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1478556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8986084D-1D79-F035-38BB-A8718C57A897}"/>
              </a:ext>
            </a:extLst>
          </p:cNvPr>
          <p:cNvSpPr txBox="1">
            <a:spLocks/>
          </p:cNvSpPr>
          <p:nvPr/>
        </p:nvSpPr>
        <p:spPr>
          <a:xfrm>
            <a:off x="467544" y="4727574"/>
            <a:ext cx="2971717" cy="165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Lähde: Teknologiateollisuuden osaajatarveselvitys, 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2F90EE4-E486-CCFD-28F2-14912EE57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07607"/>
            <a:ext cx="8082576" cy="3722034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2B557A3-ABE9-C17F-CC83-298B8353A9A4}"/>
              </a:ext>
            </a:extLst>
          </p:cNvPr>
          <p:cNvSpPr/>
          <p:nvPr/>
        </p:nvSpPr>
        <p:spPr bwMode="auto">
          <a:xfrm>
            <a:off x="8244000" y="282150"/>
            <a:ext cx="625967" cy="648000"/>
          </a:xfrm>
          <a:prstGeom prst="rect">
            <a:avLst/>
          </a:prstGeom>
          <a:solidFill>
            <a:srgbClr val="FF00B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DFDBFD4-23C7-925D-9EE1-2E113D79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72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0052150-2AC7-5C43-AE74-1DA168838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92505"/>
          </a:xfrm>
        </p:spPr>
        <p:txBody>
          <a:bodyPr>
            <a:normAutofit/>
          </a:bodyPr>
          <a:lstStyle/>
          <a:p>
            <a:r>
              <a:rPr lang="fi-FI"/>
              <a:t>Korkeakoulutettujen osuus teknologia-alan henkilöstössä jatkaa kasvua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647E66-DF03-0F45-B037-3D7DC826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A382EC2-9EBB-2946-A40E-0709BCD7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23.5.2023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C20A114-6DA6-8949-A0BD-66660991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2BEDC9C7-0635-304E-BD46-4864A9EF3B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osaajatarveselvitys, 2021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EBBA5AA-03A4-2343-95A1-B96F0658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9" y="1076914"/>
            <a:ext cx="7088746" cy="35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60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0052150-2AC7-5C43-AE74-1DA168838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21448"/>
          </a:xfrm>
        </p:spPr>
        <p:txBody>
          <a:bodyPr>
            <a:normAutofit/>
          </a:bodyPr>
          <a:lstStyle/>
          <a:p>
            <a:r>
              <a:rPr lang="fi-FI"/>
              <a:t>74 % osaajatarpeesta kohdistuu tekniikan ja ICT:n osaajiin - vuosittainen vaje yli 2300</a:t>
            </a:r>
          </a:p>
        </p:txBody>
      </p:sp>
      <p:sp>
        <p:nvSpPr>
          <p:cNvPr id="16" name="Dian numeron paikkamerkki 1">
            <a:extLst>
              <a:ext uri="{FF2B5EF4-FFF2-40B4-BE49-F238E27FC236}">
                <a16:creationId xmlns:a16="http://schemas.microsoft.com/office/drawing/2014/main" id="{E1F44180-ACB0-F546-98ED-CACD25B3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1AE451D3-EED0-C349-9B1D-AE4D69B7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23.5.2023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402824C3-DA70-B349-B9C0-BE1EA1DB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B13AFD6C-4E82-6843-BDFF-7E88CAF0E7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/>
              <a:t>Lähde: Teknologiateollisuuden osaajatarveselvitys, 2021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7D1FF64-71A3-5247-9607-F8D4D0C37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6" y="1288026"/>
            <a:ext cx="8375582" cy="32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556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4135C30-E850-4FFD-86F5-7183B2C2A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87 % yrityksistä on kiinnostunut rekrytoimaan kansainvälisiä osaajia neljän vuoden sisällä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FA64B4-7188-4725-9223-B18AC053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97CA3E-6ED7-4DB6-BC21-2E55B45C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23.5.2023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78311-3ECA-483E-8529-0A92053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9" name="Tekstin paikkamerkki 14">
            <a:extLst>
              <a:ext uri="{FF2B5EF4-FFF2-40B4-BE49-F238E27FC236}">
                <a16:creationId xmlns:a16="http://schemas.microsoft.com/office/drawing/2014/main" id="{6442DDF3-3EB3-4657-A179-029D04F8A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/>
              <a:t>Lähde: Teknologiateollisuuden osaajatarveselvitys, 2021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FEA196E2-30E3-4BAA-A795-F54083F1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555474"/>
            <a:ext cx="8019828" cy="300148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756C6FF-63E2-4F79-8971-74BC8076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" y="1240650"/>
            <a:ext cx="5914112" cy="1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559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F50E45C-74A8-4E6C-BA88-ADB96A1E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A47479E-C14A-4C3B-97DB-9BCAF580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AB61F-25F5-4BAC-AFD2-7CF6AA8759C3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23.5.2023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B160B5-D124-48DB-9100-6A671820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31A9748-7CB5-4049-BB84-C71176C8ADEE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marL="364500" indent="-342900">
              <a:buFont typeface="+mj-lt"/>
              <a:buAutoNum type="arabicPeriod"/>
            </a:pPr>
            <a:r>
              <a:rPr lang="fi-FI"/>
              <a:t>Tekoälyn avulla tunnistettiin osaamisia ja niiden välisiä yhteyksiä Teknologiateollisuuden jäsenyritysten työpaikkailmoituksista.</a:t>
            </a:r>
          </a:p>
          <a:p>
            <a:pPr marL="364500" indent="-342900">
              <a:buFont typeface="+mj-lt"/>
              <a:buAutoNum type="arabicPeriod"/>
            </a:pPr>
            <a:r>
              <a:rPr lang="fi-FI"/>
              <a:t>Verkkokyselyssä yli 300 jäsenyritystä arvioi, kuinka tärkeitä tunnistetut osaamiset ovat tulevien vuosien liiketoiminnalle. Vastaajat myös täydensivät tekoälyn tuottamaa tietoa. </a:t>
            </a:r>
          </a:p>
          <a:p>
            <a:pPr marL="364500" indent="-342900">
              <a:buFont typeface="+mj-lt"/>
              <a:buAutoNum type="arabicPeriod"/>
            </a:pPr>
            <a:r>
              <a:rPr lang="fi-FI"/>
              <a:t>Ymmärrystä kärkiosaamisista syvennettiin analysoimalla niitä tutkimusjulkaisuista ja opinnäytetöistä tekoälyn avulla.</a:t>
            </a:r>
          </a:p>
          <a:p>
            <a:pPr marL="364500" indent="-342900">
              <a:buFont typeface="+mj-lt"/>
              <a:buAutoNum type="arabicPeriod"/>
            </a:pPr>
            <a:r>
              <a:rPr lang="fi-FI"/>
              <a:t>Yritykset arvioivat kyselyssä henkilöstömääränsä tulevaa kehitystä. Tieto yhdistettiin tilastoista ennakoituun eläköitymiseen ja näin muodostettiin arvio toimialan osaajien kokonaistarpeesta.</a:t>
            </a:r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81C389-2E78-4C0C-9EAE-790B73ADE3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Näin Osaamispulssi syntyi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5035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A1D91C-5B82-481F-9C1E-84F40853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3589991-C404-46F5-B442-99EAC655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AB61F-25F5-4BAC-AFD2-7CF6AA8759C3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23.5.2023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16D6FE-D622-42D9-ADC9-7B3A5FA2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71C6077-4FED-4427-87F7-276E0259A1A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72800" y="1909720"/>
            <a:ext cx="7171200" cy="2567029"/>
          </a:xfrm>
        </p:spPr>
        <p:txBody>
          <a:bodyPr/>
          <a:lstStyle/>
          <a:p>
            <a:r>
              <a:rPr lang="fi-FI"/>
              <a:t>Kolme neljästä yrityksestä pitää </a:t>
            </a:r>
            <a:r>
              <a:rPr lang="fi-FI" b="1"/>
              <a:t>kykyä ja motivaatiota jatkuvaan oppimiseen</a:t>
            </a:r>
            <a:r>
              <a:rPr lang="fi-FI"/>
              <a:t> eniten merkitystään kasvattavana yleisenä taitona. Yleisistä taidoista korostuvat myös </a:t>
            </a:r>
            <a:r>
              <a:rPr lang="fi-FI" b="1"/>
              <a:t>asiakaslähtöisyys</a:t>
            </a:r>
            <a:r>
              <a:rPr lang="fi-FI"/>
              <a:t> ja </a:t>
            </a:r>
            <a:r>
              <a:rPr lang="fi-FI" b="1"/>
              <a:t>johtaminen</a:t>
            </a:r>
            <a:r>
              <a:rPr lang="fi-FI"/>
              <a:t>.</a:t>
            </a:r>
          </a:p>
          <a:p>
            <a:r>
              <a:rPr lang="fi-FI" b="1"/>
              <a:t>Digitalisaatio</a:t>
            </a:r>
            <a:r>
              <a:rPr lang="fi-FI"/>
              <a:t> näkyy työpaikkailmoitusten kärkiosaamisissa kaikilla päätoimialoilla. </a:t>
            </a:r>
          </a:p>
          <a:p>
            <a:r>
              <a:rPr lang="fi-FI" b="1"/>
              <a:t>Vähähiilisyys- ja kiertotalousosaamisten merkitys kasvaa </a:t>
            </a:r>
            <a:r>
              <a:rPr lang="fi-FI"/>
              <a:t>tulevina vuosina. Neljännekselle yrityksistä ne ovat liiketoiminnan kannalta jo ensiarvoisen tärkeitä.</a:t>
            </a:r>
          </a:p>
          <a:p>
            <a:endParaRPr lang="fi-FI" sz="1600"/>
          </a:p>
          <a:p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5DC8E7-8D4E-4B03-A8FB-4363C25FD0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Jatkuvan oppimisen taidot ja digitalisaatio ovat tulevien vuosien kärkiosaamisia</a:t>
            </a:r>
          </a:p>
        </p:txBody>
      </p:sp>
    </p:spTree>
    <p:extLst>
      <p:ext uri="{BB962C8B-B14F-4D97-AF65-F5344CB8AC3E}">
        <p14:creationId xmlns:p14="http://schemas.microsoft.com/office/powerpoint/2010/main" val="224343544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F02B4F-3A27-4D07-970A-04163576E4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Kyky jatkuvaan oppimiseen on tulevaisuuden avaintaito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871324F-9131-43BE-B809-7DB11DA1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27AF05-F206-48D0-B44E-287427DD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23.5.2023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66CD0E-07ED-479F-8865-6A6D60F5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6C81945-D0A2-4934-8D1F-A5B538576C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osaajatarveselvitys, 2021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8D6927B-E727-459B-A7CD-20BA84534F9F}"/>
              </a:ext>
            </a:extLst>
          </p:cNvPr>
          <p:cNvSpPr/>
          <p:nvPr/>
        </p:nvSpPr>
        <p:spPr>
          <a:xfrm>
            <a:off x="343569" y="1248655"/>
            <a:ext cx="8229600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>
                <a:solidFill>
                  <a:srgbClr val="333333"/>
                </a:solidFill>
                <a:latin typeface="+mj-lt"/>
              </a:rPr>
              <a:t>Minkä yleisten taitojen merkitys kasvaa liiketoiminnassanne tulevina vuosina?</a:t>
            </a:r>
            <a:endParaRPr lang="fi-FI" sz="1200" b="1">
              <a:latin typeface="+mj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E7E28C5-72F4-4BBF-8E85-2E444759B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04" y="1526552"/>
            <a:ext cx="7675529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205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-03" id="{45AC06B9-DDB8-3248-8EAE-D9C4C4259506}" vid="{C8014465-48FA-4A46-AB91-1710DA6F5C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6" ma:contentTypeDescription="Luo uusi asiakirja." ma:contentTypeScope="" ma:versionID="70472b91ba75d5c48da5a7154481dab9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182f1fd013bdfa2da80e6bbec3188303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057f711-7d93-472c-a8f6-94be00805750" xsi:nil="true"/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7F55CF-237A-44A0-A9EC-C2B728E2A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AF47C1-F1AA-4EAC-8B68-60C8608C8CD1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c296724d-1a81-4a23-b6dd-dca7fd62c6ff"/>
    <ds:schemaRef ds:uri="http://schemas.microsoft.com/office/2006/metadata/properties"/>
    <ds:schemaRef ds:uri="http://schemas.openxmlformats.org/package/2006/metadata/core-properties"/>
    <ds:schemaRef ds:uri="b057f711-7d93-472c-a8f6-94be0080575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C68DF6-54F3-48C9-BC8D-DC9D126CE0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434</Words>
  <Application>Microsoft Office PowerPoint</Application>
  <PresentationFormat>Näytössä katseltava esitys (16:9)</PresentationFormat>
  <Paragraphs>81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Verdana</vt:lpstr>
      <vt:lpstr>Teknologiateollisuus_masterdia</vt:lpstr>
      <vt:lpstr>1_Teknologiateollisuus_masterdia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keywords/>
  <cp:lastModifiedBy/>
  <cp:revision>3</cp:revision>
  <dcterms:created xsi:type="dcterms:W3CDTF">2021-12-03T08:12:38Z</dcterms:created>
  <dcterms:modified xsi:type="dcterms:W3CDTF">2023-05-23T10:38:25Z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PagenumberExist">
    <vt:lpwstr>1</vt:lpwstr>
  </property>
  <property fmtid="{D5CDD505-2E9C-101B-9397-08002B2CF9AE}" pid="3" name="dvDUdepartment">
    <vt:lpwstr/>
  </property>
  <property fmtid="{D5CDD505-2E9C-101B-9397-08002B2CF9AE}" pid="4" name="dvSavepath">
    <vt:lpwstr/>
  </property>
  <property fmtid="{D5CDD505-2E9C-101B-9397-08002B2CF9AE}" pid="5" name="filename">
    <vt:lpwstr>false</vt:lpwstr>
  </property>
  <property fmtid="{D5CDD505-2E9C-101B-9397-08002B2CF9AE}" pid="6" name="dvSaved">
    <vt:lpwstr>1</vt:lpwstr>
  </property>
  <property fmtid="{D5CDD505-2E9C-101B-9397-08002B2CF9AE}" pid="7" name="dvGlobalVerID">
    <vt:lpwstr>482.90.02.003</vt:lpwstr>
  </property>
  <property fmtid="{D5CDD505-2E9C-101B-9397-08002B2CF9AE}" pid="8" name="filenameandpath">
    <vt:lpwstr>false</vt:lpwstr>
  </property>
  <property fmtid="{D5CDD505-2E9C-101B-9397-08002B2CF9AE}" pid="9" name="dvDUname">
    <vt:lpwstr>Nora Elers</vt:lpwstr>
  </property>
  <property fmtid="{D5CDD505-2E9C-101B-9397-08002B2CF9AE}" pid="10" name="dvDateExist">
    <vt:lpwstr>-1</vt:lpwstr>
  </property>
  <property fmtid="{D5CDD505-2E9C-101B-9397-08002B2CF9AE}" pid="11" name="ContentTypeId">
    <vt:lpwstr>0x010100F886EDC3C35ED44386E38662B6DACCDA</vt:lpwstr>
  </property>
  <property fmtid="{D5CDD505-2E9C-101B-9397-08002B2CF9AE}" pid="12" name="dvLanguage">
    <vt:lpwstr>1035</vt:lpwstr>
  </property>
  <property fmtid="{D5CDD505-2E9C-101B-9397-08002B2CF9AE}" pid="13" name="dvDefinition">
    <vt:lpwstr>23 (dd_default.xml)</vt:lpwstr>
  </property>
  <property fmtid="{D5CDD505-2E9C-101B-9397-08002B2CF9AE}" pid="14" name="dvCategory">
    <vt:lpwstr>4</vt:lpwstr>
  </property>
  <property fmtid="{D5CDD505-2E9C-101B-9397-08002B2CF9AE}" pid="15" name="dvUsed">
    <vt:lpwstr>1</vt:lpwstr>
  </property>
  <property fmtid="{D5CDD505-2E9C-101B-9397-08002B2CF9AE}" pid="16" name="dvLogoExist">
    <vt:lpwstr>0</vt:lpwstr>
  </property>
  <property fmtid="{D5CDD505-2E9C-101B-9397-08002B2CF9AE}" pid="17" name="dvCurrentlogo">
    <vt:lpwstr/>
  </property>
  <property fmtid="{D5CDD505-2E9C-101B-9397-08002B2CF9AE}" pid="18" name="TyoryhmanNimi">
    <vt:lpwstr>Uusi osaaminen</vt:lpwstr>
  </property>
  <property fmtid="{D5CDD505-2E9C-101B-9397-08002B2CF9AE}" pid="19" name="dvCompany">
    <vt:lpwstr/>
  </property>
  <property fmtid="{D5CDD505-2E9C-101B-9397-08002B2CF9AE}" pid="20" name="dvCategory_2">
    <vt:lpwstr>0</vt:lpwstr>
  </property>
  <property fmtid="{D5CDD505-2E9C-101B-9397-08002B2CF9AE}" pid="21" name="dvNumbering">
    <vt:lpwstr>0</vt:lpwstr>
  </property>
  <property fmtid="{D5CDD505-2E9C-101B-9397-08002B2CF9AE}" pid="22" name="dvkameleonVerID">
    <vt:lpwstr>482.21.02.003</vt:lpwstr>
  </property>
  <property fmtid="{D5CDD505-2E9C-101B-9397-08002B2CF9AE}" pid="23" name="dvDefinitionID">
    <vt:lpwstr>23</vt:lpwstr>
  </property>
  <property fmtid="{D5CDD505-2E9C-101B-9397-08002B2CF9AE}" pid="24" name="dvAuthorExist">
    <vt:lpwstr>1</vt:lpwstr>
  </property>
  <property fmtid="{D5CDD505-2E9C-101B-9397-08002B2CF9AE}" pid="25" name="dvSite">
    <vt:lpwstr/>
  </property>
  <property fmtid="{D5CDD505-2E9C-101B-9397-08002B2CF9AE}" pid="26" name="dvTemplate">
    <vt:lpwstr>Tekno_fi.potx</vt:lpwstr>
  </property>
  <property fmtid="{D5CDD505-2E9C-101B-9397-08002B2CF9AE}" pid="27" name="dvDefinitionVersion">
    <vt:lpwstr>2.1 / 22.1.2015</vt:lpwstr>
  </property>
  <property fmtid="{D5CDD505-2E9C-101B-9397-08002B2CF9AE}" pid="28" name="dvContentFile">
    <vt:lpwstr>dd_default.xml</vt:lpwstr>
  </property>
  <property fmtid="{D5CDD505-2E9C-101B-9397-08002B2CF9AE}" pid="29" name="xd_ProgID">
    <vt:lpwstr/>
  </property>
  <property fmtid="{D5CDD505-2E9C-101B-9397-08002B2CF9AE}" pid="30" name="ComplianceAssetId">
    <vt:lpwstr/>
  </property>
  <property fmtid="{D5CDD505-2E9C-101B-9397-08002B2CF9AE}" pid="31" name="TemplateUrl">
    <vt:lpwstr/>
  </property>
  <property fmtid="{D5CDD505-2E9C-101B-9397-08002B2CF9AE}" pid="32" name="_ExtendedDescription">
    <vt:lpwstr/>
  </property>
  <property fmtid="{D5CDD505-2E9C-101B-9397-08002B2CF9AE}" pid="33" name="TriggerFlowInfo">
    <vt:lpwstr/>
  </property>
  <property fmtid="{D5CDD505-2E9C-101B-9397-08002B2CF9AE}" pid="34" name="xd_Signature">
    <vt:bool>false</vt:bool>
  </property>
  <property fmtid="{D5CDD505-2E9C-101B-9397-08002B2CF9AE}" pid="35" name="MediaServiceImageTags">
    <vt:lpwstr/>
  </property>
</Properties>
</file>