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1069" r:id="rId6"/>
    <p:sldId id="1066" r:id="rId7"/>
    <p:sldId id="341" r:id="rId8"/>
    <p:sldId id="1036" r:id="rId9"/>
    <p:sldId id="1053" r:id="rId10"/>
    <p:sldId id="1065" r:id="rId11"/>
    <p:sldId id="1070" r:id="rId12"/>
    <p:sldId id="1068" r:id="rId13"/>
    <p:sldId id="1071" r:id="rId14"/>
    <p:sldId id="1067" r:id="rId15"/>
  </p:sldIdLst>
  <p:sldSz cx="9144000" cy="5143500" type="screen16x9"/>
  <p:notesSz cx="6797675" cy="9926638"/>
  <p:defaultTextStyle>
    <a:defPPr rtl="0">
      <a:defRPr lang="sv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433" autoAdjust="0"/>
  </p:normalViewPr>
  <p:slideViewPr>
    <p:cSldViewPr snapToGrid="0">
      <p:cViewPr varScale="1">
        <p:scale>
          <a:sx n="123" d="100"/>
          <a:sy n="123" d="100"/>
        </p:scale>
        <p:origin x="13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sv-fi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v-fi"/>
              <a:t>Teknologiindustrin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32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i="0">
                <a:solidFill>
                  <a:srgbClr val="212529"/>
                </a:solidFill>
                <a:effectLst/>
                <a:latin typeface="FFDINWebPro"/>
              </a:rPr>
              <a:t>Teknologiindustrin </a:t>
            </a:r>
            <a:r>
              <a:rPr lang="sv-fi" b="1" i="0">
                <a:solidFill>
                  <a:srgbClr val="212529"/>
                </a:solidFill>
                <a:effectLst/>
                <a:latin typeface="FFDINWebPro"/>
              </a:rPr>
              <a:t>sysselsätter</a:t>
            </a:r>
            <a:r>
              <a:rPr lang="sv-fi" b="0" i="0">
                <a:solidFill>
                  <a:srgbClr val="212529"/>
                </a:solidFill>
                <a:effectLst/>
                <a:latin typeface="FFDINWebPro"/>
              </a:rPr>
              <a:t> och </a:t>
            </a:r>
            <a:r>
              <a:rPr lang="sv-fi" b="1" i="0">
                <a:solidFill>
                  <a:srgbClr val="212529"/>
                </a:solidFill>
                <a:effectLst/>
                <a:latin typeface="FFDINWebPro"/>
              </a:rPr>
              <a:t>skapar välfärd</a:t>
            </a:r>
            <a:r>
              <a:rPr lang="sv-fi" b="0" i="0">
                <a:solidFill>
                  <a:srgbClr val="212529"/>
                </a:solidFill>
                <a:effectLst/>
                <a:latin typeface="FFDINWebPro"/>
              </a:rPr>
              <a:t> i Finland. </a:t>
            </a:r>
          </a:p>
          <a:p>
            <a:pPr algn="l" rtl="0"/>
            <a:endParaRPr lang="fi-FI" b="0" i="0" dirty="0">
              <a:solidFill>
                <a:srgbClr val="212529"/>
              </a:solidFill>
              <a:effectLst/>
              <a:latin typeface="FFDINWebPro"/>
            </a:endParaRPr>
          </a:p>
          <a:p>
            <a:pPr algn="l" rtl="0"/>
            <a:r>
              <a:rPr lang="sv-fi" b="0" i="0">
                <a:solidFill>
                  <a:srgbClr val="212529"/>
                </a:solidFill>
                <a:effectLst/>
                <a:latin typeface="FFDINWebPro"/>
              </a:rPr>
              <a:t>Teknologiindustrin är en mångsidig bransch med ett brett utbud av uppgifter.  I Finland sysselsätter teknologiindustrin direkt nästan 320 000 personer. Genom indirekta effekter försörjer den totalt 670 000 finländare.</a:t>
            </a:r>
          </a:p>
          <a:p>
            <a:pPr algn="l" rtl="0"/>
            <a:r>
              <a:rPr lang="sv-fi" b="0" i="0">
                <a:solidFill>
                  <a:srgbClr val="212529"/>
                </a:solidFill>
                <a:effectLst/>
                <a:latin typeface="FFDINWebPro"/>
              </a:rPr>
              <a:t>Genom ett nära samarbete mellan företagen och läroanstalterna säkerställer vi att det finns bra arbetsplatser i Finland för utexaminerade experter. Företag satsar stort på detta lokalt.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Teknologiindustrin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5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fi" dirty="0"/>
              <a:t>Enligt en färsk undersökning behövs 13 300 experter inom området varje år. Hälften av dessa behövs för att ersätta arbetstagare som går i pension, men branschen växer också i en så rask takt att den andra hälften behövs för helt nya uppgifter. </a:t>
            </a:r>
          </a:p>
          <a:p>
            <a:pPr rtl="0"/>
            <a:endParaRPr lang="fi-FI" dirty="0"/>
          </a:p>
          <a:p>
            <a:pPr rtl="0"/>
            <a:r>
              <a:rPr lang="sv-fi" dirty="0"/>
              <a:t>60 % av de nya experterna bör ha högre utbildning eller motsvarande kompetens. 40 % behövs från yrkesutbildning. Av alla dessa examina måste ¾ vara teknik- eller IKT-examen, men fältet sysselsätter också nästan 4 000 nya experter från andra utbildningsområden varje år! Förutom ingenjörsutbildningar arbetar många också inom teknikindustrin till exempel med examen inom handel och ekonomi.</a:t>
            </a:r>
            <a:endParaRPr lang="sv-FI" dirty="0"/>
          </a:p>
          <a:p>
            <a:pPr rtl="0"/>
            <a:endParaRPr lang="sv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Behovet av kunnande i Teknologiindustrin: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130 000 nya experter under de kommande tio åren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13 300 årligen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50 % från tillväxt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50 % från pensioneringar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60 % högskoleutbildning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40 % yrkeskompetens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317 000 personal 30.6.2021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rtl="0"/>
            <a:endParaRPr lang="sv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sv-fi"/>
              <a:t>Teknologiindustrin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21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Teknologiindustrin behöver 130 000 nya expeter under de kommande tio åren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+13 300 nya experter årligen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50 % tillväxt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50 % pensionering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60 % högskoleutbildning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40 % yrkesmässig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317 000 personal 30.6.2021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A0B3B4-F971-4AD3-B530-DE860EFC07D2}" type="slidenum">
              <a:rPr lang="fi-FI" smtClean="0"/>
              <a:pPr rtl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 HÄR SAKERNA SOM MOTIVERAR MIG OCH I MITT DRÖMJOBB SKULLE DETTA VARA INTRESSANT FÖR MIG: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Kontinuerligt lärande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Ledarskap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Hållbar utveckling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Kulturell mångfald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Hälsa och välbefinnande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Haven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Spel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Ledarskap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Fostran och utbildning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Smarta städer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Att göra med händerna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Problemlösning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Klimatförändringen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Arbete med människor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Intressant arbete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Kundperspektiv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Digitalisering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Cirkulär ekonomi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Motion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Internationalism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Kommunikation och media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Robotar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Teamarbete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Internationalism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Hög lön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Politik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Innovationer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Människor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Rymden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Politik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Djur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Forskning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Skönhet och mode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JAG SKULLE TILL EXEMPEL KUNNA BLI:</a:t>
            </a:r>
            <a:endParaRPr lang="fi-FI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A0B3B4-F971-4AD3-B530-DE860EFC07D2}" type="slidenum">
              <a:rPr lang="fi-FI" smtClean="0"/>
              <a:pPr rtl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23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sv-fi"/>
              <a:t>Teknologiindustrin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82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sv-fi"/>
              <a:t>Teknologiindustrin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68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pääotsikkoa napsautt.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 rtl="0"/>
            <a:r>
              <a:rPr lang="sv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 rtlCol="0"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 rtl="0"/>
            <a:r>
              <a:rPr lang="sv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 rtl="0"/>
            <a:r>
              <a:rPr lang="sv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 rtlCol="0"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 rtl="0"/>
            <a:r>
              <a:rPr lang="sv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 rtlCol="0"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 rtl="0"/>
            <a:r>
              <a:rPr lang="sv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 rtl="0"/>
            <a:r>
              <a:rPr lang="sv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rtlCol="0"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 rtl="0"/>
            <a:r>
              <a:rPr lang="sv-fi"/>
              <a:t>Väliotsikko 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/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/>
          <a:p>
            <a:pPr rtl="0"/>
            <a:r>
              <a:rPr lang="fi-FI"/>
              <a:t>10.10.2022</a:t>
            </a: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/>
          <a:p>
            <a:pPr rtl="0"/>
            <a:r>
              <a:rPr lang="sv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sv-fi"/>
              <a:t>Muokkaa tekstin perustyylejä napsauttamalla</a:t>
            </a:r>
          </a:p>
          <a:p>
            <a:pPr lvl="1" rtl="0"/>
            <a:r>
              <a:rPr lang="sv-fi"/>
              <a:t>toinen taso</a:t>
            </a:r>
          </a:p>
          <a:p>
            <a:pPr lvl="2" rtl="0"/>
            <a:r>
              <a:rPr lang="sv-fi"/>
              <a:t>kolmas taso</a:t>
            </a:r>
          </a:p>
          <a:p>
            <a:pPr lvl="3" rtl="0"/>
            <a:r>
              <a:rPr lang="sv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 rtlCol="0"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napsautt.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 rtlCol="0"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 rtl="0"/>
            <a:r>
              <a:rPr lang="sv-fi"/>
              <a:t>Muokkaa väliotsikkoa napsautt.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 rtlCol="0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fi-FI"/>
              <a:t>10.10.2022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0"/>
            <a:r>
              <a:rPr lang="sv-fi"/>
              <a:t>Teknologiindustrin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fi"/>
              <a:t>Klicka för att redigera grundläggande textstilar</a:t>
            </a:r>
          </a:p>
          <a:p>
            <a:pPr lvl="1" rtl="0"/>
            <a:r>
              <a:rPr lang="sv-fi"/>
              <a:t>andra nivån</a:t>
            </a:r>
          </a:p>
          <a:p>
            <a:pPr lvl="2" rtl="0"/>
            <a:r>
              <a:rPr lang="sv-fi"/>
              <a:t>tredje nivån</a:t>
            </a:r>
          </a:p>
          <a:p>
            <a:pPr lvl="3" rtl="0"/>
            <a:r>
              <a:rPr lang="sv-fi"/>
              <a:t>fjärde nivån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v-fi"/>
              <a:t>Klicka för att redigera grundläggande stilar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rtl="0"/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jGFi35CI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outu.be/OodCZK1KPQg" TargetMode="External"/><Relationship Id="rId5" Type="http://schemas.openxmlformats.org/officeDocument/2006/relationships/hyperlink" Target="https://youtu.be/7BEGtZZpFSg" TargetMode="External"/><Relationship Id="rId4" Type="http://schemas.openxmlformats.org/officeDocument/2006/relationships/hyperlink" Target="https://youtu.be/Lx6VOZYrXZ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485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8F1A464C-70C6-46FC-ADA0-61217D3F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3" t="19276" r="25904" b="8370"/>
          <a:stretch/>
        </p:blipFill>
        <p:spPr>
          <a:xfrm>
            <a:off x="7261619" y="2739159"/>
            <a:ext cx="1784504" cy="1585856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ADFBD97-50CD-479C-B184-F062C4FF4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3563" y="459562"/>
            <a:ext cx="5130491" cy="810952"/>
          </a:xfrm>
        </p:spPr>
        <p:txBody>
          <a:bodyPr rtlCol="0">
            <a:normAutofit/>
          </a:bodyPr>
          <a:lstStyle/>
          <a:p>
            <a:pPr rtl="0"/>
            <a:r>
              <a:rPr lang="sv-fi" sz="2000" dirty="0"/>
              <a:t>Fäst MyTech-cellernapå klassens vägg eller i korridoren!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68F5E1AD-C544-4129-9348-FB7DBBFF122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4"/>
          <a:srcRect l="30715" t="20173" r="26551" b="7661"/>
          <a:stretch/>
        </p:blipFill>
        <p:spPr>
          <a:xfrm>
            <a:off x="5012675" y="165599"/>
            <a:ext cx="2842353" cy="2555913"/>
          </a:xfrm>
          <a:noFill/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80EFC04-9871-4601-927A-9B6C2DC6CC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44" t="18830" r="26265" b="8598"/>
          <a:stretch/>
        </p:blipFill>
        <p:spPr>
          <a:xfrm>
            <a:off x="7736393" y="519992"/>
            <a:ext cx="834956" cy="750522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9CB0789E-8C2F-4B5E-8868-7119C283D5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23" t="21778" r="26626" b="7689"/>
          <a:stretch/>
        </p:blipFill>
        <p:spPr>
          <a:xfrm>
            <a:off x="4924540" y="2921741"/>
            <a:ext cx="2143649" cy="188326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39B06E5-BB90-4008-B2BD-92C660DD22C7}"/>
              </a:ext>
            </a:extLst>
          </p:cNvPr>
          <p:cNvSpPr txBox="1"/>
          <p:nvPr/>
        </p:nvSpPr>
        <p:spPr>
          <a:xfrm>
            <a:off x="434666" y="1531172"/>
            <a:ext cx="3960537" cy="253491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 sz="1600" spc="-40" dirty="0"/>
              <a:t>Använd till exempel häftmassa för att fästa cellsystemet på väggen. Läraren kan lägga till infoceller i mellanrummen.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 sz="1600" spc="-40" dirty="0"/>
              <a:t>Lämna cellerna synliga, de innehåller inte elevernas namn.</a:t>
            </a:r>
            <a:br>
              <a:rPr lang="fi-FI" sz="1600" spc="-40" dirty="0"/>
            </a:br>
            <a:br>
              <a:rPr lang="fi-FI" sz="1600" spc="-40" dirty="0"/>
            </a:br>
            <a:r>
              <a:rPr lang="sv-fi" sz="1600" b="1" spc="-40" dirty="0"/>
              <a:t>Mer information om teknologibranschen finns på:</a:t>
            </a:r>
            <a:br>
              <a:rPr lang="fi-FI" sz="1600" b="1" spc="-40" dirty="0"/>
            </a:br>
            <a:r>
              <a:rPr lang="sv-fi" sz="1600" spc="-40" dirty="0"/>
              <a:t>👉</a:t>
            </a:r>
            <a:r>
              <a:rPr lang="sv-fi" sz="1600" b="1" spc="-40" dirty="0"/>
              <a:t>www.mytech.fi</a:t>
            </a:r>
          </a:p>
        </p:txBody>
      </p:sp>
    </p:spTree>
    <p:extLst>
      <p:ext uri="{BB962C8B-B14F-4D97-AF65-F5344CB8AC3E}">
        <p14:creationId xmlns:p14="http://schemas.microsoft.com/office/powerpoint/2010/main" val="1429409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716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>
            <a:extLst>
              <a:ext uri="{FF2B5EF4-FFF2-40B4-BE49-F238E27FC236}">
                <a16:creationId xmlns:a16="http://schemas.microsoft.com/office/drawing/2014/main" id="{6E2E05F0-CEC3-4A83-AD50-53B20AAC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70" y="1543148"/>
            <a:ext cx="4053605" cy="2057203"/>
          </a:xfrm>
          <a:prstGeom prst="rect">
            <a:avLst/>
          </a:prstGeom>
          <a:noFill/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164596-8F64-4B3A-A5AC-67C0C647E5D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66008" y="1585226"/>
            <a:ext cx="3844800" cy="3307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r>
              <a:rPr lang="sv-fi" b="1" dirty="0">
                <a:latin typeface="Verdana"/>
                <a:ea typeface="Verdana"/>
              </a:rPr>
              <a:t>Framtiden i teknologibranschen!</a:t>
            </a:r>
          </a:p>
          <a:p>
            <a:pPr marL="285750" indent="-285750"/>
            <a:r>
              <a:rPr lang="fi-FI" dirty="0">
                <a:hlinkClick r:id="rId3"/>
              </a:rPr>
              <a:t>https://youtu.be/ejGFi35CIiI</a:t>
            </a:r>
            <a:endParaRPr lang="sv-FI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sv-FI" dirty="0">
                <a:latin typeface="Verdana"/>
                <a:ea typeface="Verdana"/>
              </a:rPr>
              <a:t>    </a:t>
            </a:r>
            <a:r>
              <a:rPr lang="sv-fi" dirty="0">
                <a:latin typeface="Verdana"/>
                <a:ea typeface="Verdana"/>
              </a:rPr>
              <a:t>(textning på </a:t>
            </a:r>
            <a:r>
              <a:rPr lang="sv-FI" dirty="0">
                <a:latin typeface="Verdana"/>
                <a:ea typeface="Verdana"/>
              </a:rPr>
              <a:t>svenska</a:t>
            </a:r>
            <a:r>
              <a:rPr lang="sv-fi" dirty="0">
                <a:latin typeface="Verdana"/>
                <a:ea typeface="Verdana"/>
              </a:rPr>
              <a:t>) </a:t>
            </a:r>
            <a:endParaRPr lang="sv-FI" dirty="0">
              <a:latin typeface="Verdana"/>
              <a:ea typeface="Verdana"/>
            </a:endParaRPr>
          </a:p>
          <a:p>
            <a:pPr marL="307340" indent="-285750" rtl="0"/>
            <a:r>
              <a:rPr lang="sv-fi" dirty="0">
                <a:latin typeface="Verdana"/>
                <a:ea typeface="Verdana"/>
                <a:hlinkClick r:id="rId4"/>
              </a:rPr>
              <a:t>https://youtu.be/Lx6VOZYrXZY</a:t>
            </a:r>
            <a:r>
              <a:rPr lang="sv-fi" dirty="0">
                <a:latin typeface="Verdana"/>
                <a:ea typeface="Verdana"/>
              </a:rPr>
              <a:t> </a:t>
            </a:r>
            <a:br>
              <a:rPr lang="fi-FI" dirty="0">
                <a:latin typeface="Verdana"/>
                <a:ea typeface="Verdana"/>
              </a:rPr>
            </a:br>
            <a:r>
              <a:rPr lang="sv-fi" dirty="0">
                <a:latin typeface="Verdana"/>
                <a:ea typeface="Verdana"/>
              </a:rPr>
              <a:t>(på finska, utan texter) </a:t>
            </a:r>
            <a:endParaRPr lang="fi-FI" dirty="0"/>
          </a:p>
          <a:p>
            <a:pPr marL="285750" indent="-285750"/>
            <a:r>
              <a:rPr lang="sv-fi" dirty="0">
                <a:latin typeface="Verdana"/>
                <a:ea typeface="Verdana"/>
                <a:hlinkClick r:id="rId5"/>
              </a:rPr>
              <a:t>https://youtu.be/7BEGtZZpFSg</a:t>
            </a:r>
            <a:r>
              <a:rPr lang="sv-fi" dirty="0">
                <a:latin typeface="Verdana"/>
                <a:ea typeface="Verdana"/>
              </a:rPr>
              <a:t> (textning på finska) </a:t>
            </a:r>
            <a:endParaRPr lang="sv-FI" dirty="0">
              <a:latin typeface="Verdana"/>
              <a:ea typeface="Verdana"/>
            </a:endParaRPr>
          </a:p>
          <a:p>
            <a:pPr marL="285750" indent="-285750" rtl="0"/>
            <a:r>
              <a:rPr lang="sv-fi" dirty="0">
                <a:latin typeface="Verdana"/>
                <a:ea typeface="Verdana"/>
                <a:hlinkClick r:id="rId6"/>
              </a:rPr>
              <a:t>https://youtu.be/OodCZK1KPQg</a:t>
            </a:r>
            <a:r>
              <a:rPr lang="sv-fi" dirty="0">
                <a:latin typeface="Verdana"/>
                <a:ea typeface="Verdana"/>
              </a:rPr>
              <a:t> (textning på engelska)</a:t>
            </a:r>
            <a:endParaRPr lang="fi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DCE34A0-D11E-412A-8E75-1FC35A55FB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280" y="701513"/>
            <a:ext cx="3812451" cy="841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970" rtl="0"/>
            <a:r>
              <a:rPr lang="sv-fi" dirty="0">
                <a:latin typeface="Verdana"/>
                <a:ea typeface="Verdana"/>
              </a:rPr>
              <a:t>Se först på videon</a:t>
            </a:r>
            <a:endParaRPr lang="en-US" dirty="0"/>
          </a:p>
        </p:txBody>
      </p:sp>
      <p:sp>
        <p:nvSpPr>
          <p:cNvPr id="3" name="Dian numeron paikkamerkki 2" hidden="1">
            <a:extLst>
              <a:ext uri="{FF2B5EF4-FFF2-40B4-BE49-F238E27FC236}">
                <a16:creationId xmlns:a16="http://schemas.microsoft.com/office/drawing/2014/main" id="{AE33FD08-A449-4C5F-A65A-2561CA798B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05977" y="4729407"/>
            <a:ext cx="863990" cy="165406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6FCB6B90-8271-4E8F-82C1-E646FBB48A2E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22815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1A32AA0-B9FC-4039-900F-9C70E6A76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8694" y="1111487"/>
            <a:ext cx="6977283" cy="2275949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sv-fi" sz="1800" dirty="0"/>
              <a:t>Undervisningsmaterial om teknologibranschens kompetensbehov för studiehandledare och lärare i LUMA-ämnen:</a:t>
            </a:r>
          </a:p>
          <a:p>
            <a:pPr rtl="0"/>
            <a:endParaRPr lang="fi-FI" sz="1800" dirty="0"/>
          </a:p>
          <a:p>
            <a:pPr algn="ctr" rtl="0"/>
            <a:endParaRPr lang="sv-FI" dirty="0"/>
          </a:p>
          <a:p>
            <a:pPr algn="ctr" rtl="0"/>
            <a:r>
              <a:rPr lang="sv-fi" dirty="0"/>
              <a:t>Teknologiindustrins Färdighetspuls 2021</a:t>
            </a:r>
          </a:p>
          <a:p>
            <a:pPr algn="ctr" rtl="0"/>
            <a:endParaRPr lang="fi-FI" dirty="0"/>
          </a:p>
          <a:p>
            <a:pPr algn="ctr" rtl="0"/>
            <a:r>
              <a:rPr lang="sv-fi" sz="1800" dirty="0"/>
              <a:t>Texter till diorna i anteckningarna </a:t>
            </a:r>
          </a:p>
        </p:txBody>
      </p:sp>
    </p:spTree>
    <p:extLst>
      <p:ext uri="{BB962C8B-B14F-4D97-AF65-F5344CB8AC3E}">
        <p14:creationId xmlns:p14="http://schemas.microsoft.com/office/powerpoint/2010/main" val="25147855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9">
            <a:extLst>
              <a:ext uri="{FF2B5EF4-FFF2-40B4-BE49-F238E27FC236}">
                <a16:creationId xmlns:a16="http://schemas.microsoft.com/office/drawing/2014/main" id="{D1FCCEBD-5768-CB42-890E-734675978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028" y="374880"/>
            <a:ext cx="7992000" cy="921449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sv-fi">
                <a:solidFill>
                  <a:srgbClr val="FF00B8"/>
                </a:solidFill>
              </a:rPr>
              <a:t>Teknologiindustrin – </a:t>
            </a:r>
            <a:br>
              <a:rPr lang="fi-FI">
                <a:solidFill>
                  <a:srgbClr val="FF00B8"/>
                </a:solidFill>
              </a:rPr>
            </a:br>
            <a:r>
              <a:rPr lang="sv-fi">
                <a:solidFill>
                  <a:srgbClr val="FF00B8"/>
                </a:solidFill>
              </a:rPr>
              <a:t>Finlands mest betydande näringsgren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BEBEB6A-7A9F-2248-B59E-171A4D42706A}"/>
              </a:ext>
            </a:extLst>
          </p:cNvPr>
          <p:cNvSpPr txBox="1"/>
          <p:nvPr/>
        </p:nvSpPr>
        <p:spPr>
          <a:xfrm>
            <a:off x="1763688" y="2109129"/>
            <a:ext cx="2016224" cy="2465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130" b="1" i="0" u="none" strike="noStrike" kern="1200" cap="none" spc="-4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 Finlands export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26C0454-1DAB-D644-A4C5-A604FB0F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42" y="3336906"/>
            <a:ext cx="536347" cy="62254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85BEFE7-0265-F34C-A91B-1FE01FEEC0D3}"/>
              </a:ext>
            </a:extLst>
          </p:cNvPr>
          <p:cNvSpPr txBox="1"/>
          <p:nvPr/>
        </p:nvSpPr>
        <p:spPr>
          <a:xfrm>
            <a:off x="5710805" y="2007243"/>
            <a:ext cx="2657562" cy="420491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pPr rtl="0">
              <a:defRPr/>
            </a:pPr>
            <a:r>
              <a:t>människor arbetar </a:t>
            </a:r>
            <a:r>
              <a:rPr lang="sv-fi" sz="1100" b="1" spc="-40">
                <a:solidFill>
                  <a:srgbClr val="000000"/>
                </a:solidFill>
                <a:latin typeface="Verdana"/>
              </a:rPr>
              <a:t>i företag inom teknologiindustrin</a:t>
            </a:r>
            <a:endParaRPr lang="fi-FI" sz="1100" b="1" i="0" u="none" strike="noStrike" kern="1200" cap="none" spc="-4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D9725F6-F05C-0246-8BF2-38CCA69FFE56}"/>
              </a:ext>
            </a:extLst>
          </p:cNvPr>
          <p:cNvSpPr txBox="1"/>
          <p:nvPr/>
        </p:nvSpPr>
        <p:spPr>
          <a:xfrm>
            <a:off x="5710806" y="1587187"/>
            <a:ext cx="1662772" cy="48050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630" b="1" i="0" u="none" strike="noStrike" kern="1200" cap="none" spc="-50" normalizeH="0" noProof="0">
                <a:ln>
                  <a:noFill/>
                </a:ln>
                <a:solidFill>
                  <a:srgbClr val="FF00B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317 000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ED586E8-842C-A448-8CD8-0FFCEBC86E8C}"/>
              </a:ext>
            </a:extLst>
          </p:cNvPr>
          <p:cNvSpPr txBox="1"/>
          <p:nvPr/>
        </p:nvSpPr>
        <p:spPr>
          <a:xfrm>
            <a:off x="5681473" y="3315379"/>
            <a:ext cx="1721437" cy="48050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630" b="1" i="0" u="none" strike="noStrike" kern="1200" cap="none" spc="-50" normalizeH="0" noProof="0">
                <a:ln>
                  <a:noFill/>
                </a:ln>
                <a:solidFill>
                  <a:srgbClr val="FF00B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670 000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042274-C340-8642-A3CD-62F0C2BEFD54}"/>
              </a:ext>
            </a:extLst>
          </p:cNvPr>
          <p:cNvSpPr txBox="1"/>
          <p:nvPr/>
        </p:nvSpPr>
        <p:spPr>
          <a:xfrm>
            <a:off x="5704651" y="3117241"/>
            <a:ext cx="2964070" cy="2465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130" b="1" i="0" u="none" strike="noStrike" kern="1200" cap="none" spc="-4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Indirekt sysselsätter sektorn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BC8B51F-9EA8-BA4B-AE4B-6452B452080C}"/>
              </a:ext>
            </a:extLst>
          </p:cNvPr>
          <p:cNvSpPr txBox="1"/>
          <p:nvPr/>
        </p:nvSpPr>
        <p:spPr>
          <a:xfrm>
            <a:off x="5704651" y="3696135"/>
            <a:ext cx="1106708" cy="2465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130" b="1" i="0" u="none" strike="noStrike" kern="1200" cap="none" spc="-4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personer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07AC3B24-B0C4-814B-B2CF-4A3F9A32E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40" y="1805468"/>
            <a:ext cx="558800" cy="52070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64B2FC83-10DC-E549-B1B5-23CD63E72932}"/>
              </a:ext>
            </a:extLst>
          </p:cNvPr>
          <p:cNvSpPr txBox="1"/>
          <p:nvPr/>
        </p:nvSpPr>
        <p:spPr>
          <a:xfrm>
            <a:off x="2024904" y="3648180"/>
            <a:ext cx="2428953" cy="4204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130" b="1" i="0" u="none" strike="noStrike" kern="1200" cap="none" spc="-4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finländska näringslivets </a:t>
            </a:r>
            <a:br>
              <a:rPr kumimoji="0" lang="fi-FI" sz="1130" b="1" i="0" u="none" strike="noStrike" kern="1200" cap="none" spc="-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</a:br>
            <a:r>
              <a:rPr lang="sv-fi" sz="1130" b="1" i="0" u="none" strike="noStrike" kern="1200" cap="none" spc="-4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Fo&amp;U-investeringar 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A770BA5D-0E36-7344-B0D5-33E18CE17766}"/>
              </a:ext>
            </a:extLst>
          </p:cNvPr>
          <p:cNvSpPr txBox="1"/>
          <p:nvPr/>
        </p:nvSpPr>
        <p:spPr>
          <a:xfrm>
            <a:off x="2024905" y="1615787"/>
            <a:ext cx="1503727" cy="59592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3400" b="1" i="0" u="none" strike="noStrike" kern="1200" cap="none" spc="-50" normalizeH="0" noProof="0">
                <a:ln>
                  <a:noFill/>
                </a:ln>
                <a:solidFill>
                  <a:srgbClr val="FF00B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50 %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9DE7FD83-2FC3-FB47-9F47-570C3B8A51A2}"/>
              </a:ext>
            </a:extLst>
          </p:cNvPr>
          <p:cNvSpPr txBox="1"/>
          <p:nvPr/>
        </p:nvSpPr>
        <p:spPr>
          <a:xfrm>
            <a:off x="2024904" y="3147814"/>
            <a:ext cx="1503727" cy="59592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3400" b="1" i="0" u="none" strike="noStrike" kern="1200" cap="none" spc="-50" normalizeH="0" noProof="0">
                <a:ln>
                  <a:noFill/>
                </a:ln>
                <a:solidFill>
                  <a:srgbClr val="FF00B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65 %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E092B584-25E9-4043-8A4E-9B671987F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99" y="1707654"/>
            <a:ext cx="603697" cy="590282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FCAC3768-DEE5-2349-A799-EB84CB86D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780" y="3346723"/>
            <a:ext cx="602913" cy="602913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77B2352-6C99-4358-B56D-5148B59A325A}"/>
              </a:ext>
            </a:extLst>
          </p:cNvPr>
          <p:cNvCxnSpPr/>
          <p:nvPr/>
        </p:nvCxnSpPr>
        <p:spPr>
          <a:xfrm>
            <a:off x="539552" y="2859782"/>
            <a:ext cx="812916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E634D31C-BE84-4181-8A63-6C6C4FD5704D}"/>
              </a:ext>
            </a:extLst>
          </p:cNvPr>
          <p:cNvCxnSpPr>
            <a:cxnSpLocks/>
          </p:cNvCxnSpPr>
          <p:nvPr/>
        </p:nvCxnSpPr>
        <p:spPr>
          <a:xfrm>
            <a:off x="4355976" y="1419622"/>
            <a:ext cx="0" cy="295232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329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76C0973B-5FEB-E449-A6E4-D4091CC388D7}"/>
              </a:ext>
            </a:extLst>
          </p:cNvPr>
          <p:cNvSpPr/>
          <p:nvPr/>
        </p:nvSpPr>
        <p:spPr bwMode="auto">
          <a:xfrm>
            <a:off x="8244000" y="282150"/>
            <a:ext cx="625967" cy="648000"/>
          </a:xfrm>
          <a:prstGeom prst="rect">
            <a:avLst/>
          </a:prstGeom>
          <a:solidFill>
            <a:srgbClr val="FF00B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340" b="0" i="0" u="none" strike="noStrike" kern="1200" cap="none" spc="0" normalizeH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ECCB172-0422-3540-8748-E78F6117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D996384-F9AD-4649-88CD-1ED9778EB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07607"/>
            <a:ext cx="8082577" cy="3722034"/>
          </a:xfrm>
          <a:prstGeom prst="rect">
            <a:avLst/>
          </a:prstGeom>
        </p:spPr>
      </p:pic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ABEFA5BE-2A60-A44A-BD98-46C61D467A25}"/>
              </a:ext>
            </a:extLst>
          </p:cNvPr>
          <p:cNvSpPr txBox="1">
            <a:spLocks/>
          </p:cNvSpPr>
          <p:nvPr/>
        </p:nvSpPr>
        <p:spPr>
          <a:xfrm>
            <a:off x="467544" y="4727574"/>
            <a:ext cx="2971717" cy="165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sv-fi" sz="700" b="0" i="0" u="none" strike="noStrike" kern="1200" cap="none" spc="0" normalizeH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Källa: Teknologiindustrins utredning om behovet av kunnande, 2021</a:t>
            </a:r>
          </a:p>
        </p:txBody>
      </p:sp>
    </p:spTree>
    <p:extLst>
      <p:ext uri="{BB962C8B-B14F-4D97-AF65-F5344CB8AC3E}">
        <p14:creationId xmlns:p14="http://schemas.microsoft.com/office/powerpoint/2010/main" val="5899516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71C6077-4FED-4427-87F7-276E0259A1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111510" y="1050169"/>
            <a:ext cx="7171200" cy="352685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33680" indent="-212090" rtl="0"/>
            <a:r>
              <a:rPr lang="sv-fi" dirty="0">
                <a:latin typeface="Verdana"/>
                <a:ea typeface="Verdana"/>
              </a:rPr>
              <a:t>Teknologiföretagen lyfter fram förmågan och motivationen för kontinuerligt lärande som </a:t>
            </a:r>
            <a:r>
              <a:rPr lang="sv-fi" b="1" dirty="0">
                <a:latin typeface="Verdana"/>
                <a:ea typeface="Verdana"/>
              </a:rPr>
              <a:t>den viktigaste allmänna arbetslivsfärdigheten. </a:t>
            </a:r>
            <a:r>
              <a:rPr lang="sv-fi" dirty="0">
                <a:latin typeface="Verdana"/>
                <a:ea typeface="Verdana"/>
              </a:rPr>
              <a:t>Arbetsgemenskaperna satsar på att alla ska ha lust och möjlighet att kontinuerligt lära sig mer under hela sin karriär.</a:t>
            </a:r>
            <a:endParaRPr lang="fi-FI" dirty="0">
              <a:latin typeface="Verdana"/>
              <a:ea typeface="Verdana"/>
            </a:endParaRPr>
          </a:p>
          <a:p>
            <a:pPr marL="233680" indent="-212090" rtl="0"/>
            <a:r>
              <a:rPr lang="sv-fi" dirty="0"/>
              <a:t>Företag utvecklar sin verksamhet till att</a:t>
            </a:r>
            <a:r>
              <a:rPr lang="sv-fi" b="1" dirty="0"/>
              <a:t> </a:t>
            </a:r>
            <a:r>
              <a:rPr lang="sv-fi" dirty="0"/>
              <a:t>vara </a:t>
            </a:r>
            <a:r>
              <a:rPr lang="fi-fi" b="1" dirty="0" err="1"/>
              <a:t>miljömässigt</a:t>
            </a:r>
            <a:r>
              <a:rPr lang="fi-fi" b="1" dirty="0"/>
              <a:t> </a:t>
            </a:r>
            <a:r>
              <a:rPr lang="fi-fi" b="1" dirty="0" err="1"/>
              <a:t>hållbar</a:t>
            </a:r>
            <a:r>
              <a:rPr lang="fi-fi" b="1" dirty="0"/>
              <a:t> </a:t>
            </a:r>
            <a:r>
              <a:rPr lang="fi-fi" b="1" dirty="0" err="1"/>
              <a:t>och</a:t>
            </a:r>
            <a:r>
              <a:rPr lang="fi-fi" b="1" dirty="0"/>
              <a:t> </a:t>
            </a:r>
            <a:r>
              <a:rPr lang="fi-fi" b="1" dirty="0" err="1"/>
              <a:t>digital</a:t>
            </a:r>
            <a:r>
              <a:rPr lang="fi-fi" dirty="0"/>
              <a:t>. </a:t>
            </a:r>
            <a:r>
              <a:rPr lang="fi-fi" dirty="0" err="1"/>
              <a:t>Detta</a:t>
            </a:r>
            <a:r>
              <a:rPr lang="fi-fi" dirty="0"/>
              <a:t> </a:t>
            </a:r>
            <a:r>
              <a:rPr lang="fi-fi" dirty="0" err="1"/>
              <a:t>kräver</a:t>
            </a:r>
            <a:r>
              <a:rPr lang="fi-fi" dirty="0"/>
              <a:t> </a:t>
            </a:r>
            <a:r>
              <a:rPr lang="fi-fi" dirty="0" err="1"/>
              <a:t>expertis</a:t>
            </a:r>
            <a:r>
              <a:rPr lang="fi-fi" dirty="0"/>
              <a:t> i </a:t>
            </a:r>
            <a:r>
              <a:rPr lang="fi-fi" dirty="0" err="1"/>
              <a:t>företagens</a:t>
            </a:r>
            <a:r>
              <a:rPr lang="fi-fi" dirty="0"/>
              <a:t> </a:t>
            </a:r>
            <a:r>
              <a:rPr lang="fi-fi" dirty="0" err="1"/>
              <a:t>affärsverksamhet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verkställa</a:t>
            </a:r>
            <a:r>
              <a:rPr lang="fi-fi" dirty="0"/>
              <a:t> </a:t>
            </a:r>
            <a:r>
              <a:rPr lang="fi-fi" dirty="0" err="1"/>
              <a:t>förändringar</a:t>
            </a:r>
            <a:r>
              <a:rPr lang="fi-fi" dirty="0"/>
              <a:t>.</a:t>
            </a:r>
          </a:p>
          <a:p>
            <a:pPr marL="233680" indent="-212090" rtl="0"/>
            <a:r>
              <a:rPr lang="sv-fi" b="1" dirty="0"/>
              <a:t>Digitaliseringens kompetensbehov är mångsidiga</a:t>
            </a:r>
            <a:r>
              <a:rPr lang="sv-fi" dirty="0"/>
              <a:t> och viktiga inom alla teknologibranscher. Nyckelfärdigheterna är bl.a. programvara, data, automatisering, artificiell intelligens och cybersäkerhet.  </a:t>
            </a:r>
          </a:p>
          <a:p>
            <a:pPr marL="233680" indent="-212090" rtl="0"/>
            <a:r>
              <a:rPr lang="sv-fi" b="1" dirty="0"/>
              <a:t>Betydelsen av kompetens inom koldioxidsnål och cirkulär ekonomi ökar </a:t>
            </a:r>
            <a:r>
              <a:rPr lang="sv-fi" dirty="0"/>
              <a:t>under de kommande åren.</a:t>
            </a:r>
            <a:endParaRPr lang="fi-FI" dirty="0"/>
          </a:p>
          <a:p>
            <a:pPr marL="233680" indent="-212090" rtl="0"/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5DC8E7-8D4E-4B03-A8FB-4363C25FD0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246" y="477576"/>
            <a:ext cx="7171200" cy="572593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sv-fi" dirty="0"/>
              <a:t>Det finns ett växande behov av digital och grön kompetens</a:t>
            </a:r>
          </a:p>
        </p:txBody>
      </p:sp>
    </p:spTree>
    <p:extLst>
      <p:ext uri="{BB962C8B-B14F-4D97-AF65-F5344CB8AC3E}">
        <p14:creationId xmlns:p14="http://schemas.microsoft.com/office/powerpoint/2010/main" val="22434354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601729-AF35-47D7-A341-A7F88BDDD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36036" cy="736781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sv-fi" dirty="0"/>
              <a:t>På webbplatsen osaamispulssi.fi finns mer detaljerad information om branschens kompetensbehov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51B27C6-0CFA-4BC9-A051-3D24C50B095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106714" y="1103313"/>
            <a:ext cx="6940096" cy="3541712"/>
          </a:xfrm>
        </p:spPr>
      </p:pic>
    </p:spTree>
    <p:extLst>
      <p:ext uri="{BB962C8B-B14F-4D97-AF65-F5344CB8AC3E}">
        <p14:creationId xmlns:p14="http://schemas.microsoft.com/office/powerpoint/2010/main" val="25381399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F66B2F-B36A-40DB-894F-EEF0B9D674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377" y="409911"/>
            <a:ext cx="4475246" cy="599578"/>
          </a:xfrm>
        </p:spPr>
        <p:txBody>
          <a:bodyPr rtlCol="0">
            <a:normAutofit/>
          </a:bodyPr>
          <a:lstStyle/>
          <a:p>
            <a:pPr rtl="0"/>
            <a:r>
              <a:rPr lang="sv-fi" dirty="0"/>
              <a:t>Individuellt arbete</a:t>
            </a:r>
            <a:endParaRPr lang="en-US" dirty="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1C2D5F29-D728-49A7-B3C9-F248FCB9E9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979623" y="980502"/>
            <a:ext cx="3393195" cy="3496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>
                <a:latin typeface="Verdana"/>
                <a:ea typeface="Verdana"/>
              </a:rPr>
              <a:t>Läs om kompetensbehovet i teknologibranschen bakom MyTech-cellen du fick av din lärare.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>
                <a:latin typeface="Verdana"/>
                <a:ea typeface="Verdana"/>
              </a:rPr>
              <a:t>Ringa in saker i MyTech-cellen som motiverar dig och som du kanske kan tänka dig arbeta med.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>
                <a:latin typeface="Verdana"/>
                <a:ea typeface="Verdana"/>
              </a:rPr>
              <a:t>Hitta på ett framtida yrke för dig själv i textfältet längst ner. Det kan kanske hända att yrket inte finns ännu!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C0164F2A-02FE-46DB-A088-2ED885F6586C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 rotWithShape="1">
          <a:blip r:embed="rId3"/>
          <a:srcRect t="7839"/>
          <a:stretch/>
        </p:blipFill>
        <p:spPr>
          <a:xfrm>
            <a:off x="490993" y="1101166"/>
            <a:ext cx="4081007" cy="3375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10828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8F1A464C-70C6-46FC-ADA0-61217D3F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3" t="19276" r="25904" b="8370"/>
          <a:stretch/>
        </p:blipFill>
        <p:spPr>
          <a:xfrm>
            <a:off x="7261619" y="2739159"/>
            <a:ext cx="1784504" cy="1585856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ADFBD97-50CD-479C-B184-F062C4FF4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494485"/>
            <a:ext cx="7992000" cy="648000"/>
          </a:xfrm>
        </p:spPr>
        <p:txBody>
          <a:bodyPr rtlCol="0"/>
          <a:lstStyle/>
          <a:p>
            <a:pPr rtl="0"/>
            <a:r>
              <a:rPr lang="sv-fi" dirty="0"/>
              <a:t>Gruppdiskussion</a:t>
            </a:r>
            <a:endParaRPr lang="en-US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68F5E1AD-C544-4129-9348-FB7DBBFF122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4"/>
          <a:srcRect l="30715" t="20173" r="26551" b="7661"/>
          <a:stretch/>
        </p:blipFill>
        <p:spPr>
          <a:xfrm>
            <a:off x="5012675" y="165599"/>
            <a:ext cx="2842353" cy="2555913"/>
          </a:xfrm>
          <a:noFill/>
        </p:spPr>
      </p:pic>
      <p:pic>
        <p:nvPicPr>
          <p:cNvPr id="11" name="Kuva 10" descr="Johtajisto ääriviiva">
            <a:extLst>
              <a:ext uri="{FF2B5EF4-FFF2-40B4-BE49-F238E27FC236}">
                <a16:creationId xmlns:a16="http://schemas.microsoft.com/office/drawing/2014/main" id="{07A81FD4-C6A1-4996-BD4B-492DFE5AF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645" y="1797000"/>
            <a:ext cx="1295891" cy="129589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80EFC04-9871-4601-927A-9B6C2DC6CC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844" t="18830" r="26265" b="8598"/>
          <a:stretch/>
        </p:blipFill>
        <p:spPr>
          <a:xfrm>
            <a:off x="7736393" y="519992"/>
            <a:ext cx="834956" cy="750522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9CB0789E-8C2F-4B5E-8868-7119C283D5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723" t="21778" r="26626" b="7689"/>
          <a:stretch/>
        </p:blipFill>
        <p:spPr>
          <a:xfrm>
            <a:off x="4924540" y="2921741"/>
            <a:ext cx="2143649" cy="1883262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C2DE9F3E-ED1D-4C80-88B6-C6E3BA6AC52A}"/>
              </a:ext>
            </a:extLst>
          </p:cNvPr>
          <p:cNvSpPr txBox="1"/>
          <p:nvPr/>
        </p:nvSpPr>
        <p:spPr>
          <a:xfrm>
            <a:off x="2033845" y="1082235"/>
            <a:ext cx="2589858" cy="2781137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 sz="1600" spc="-40" dirty="0"/>
              <a:t>Presentera din MyTech-cell för andra.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 sz="1600" spc="-40" dirty="0"/>
              <a:t>Vilken typ av arbete kan det behövas färdigheter som intresserar mig?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 sz="1600" spc="-40" dirty="0"/>
              <a:t>Hurdana andra färdigheter skulle behövas i min arbetsgemenskap?</a:t>
            </a:r>
            <a:endParaRPr lang="fi-FI" sz="1600" spc="-40" dirty="0">
              <a:ea typeface="Verdan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fi" sz="1600" spc="-40" dirty="0"/>
              <a:t>Hur kompletterar våra olika kompetenser varandra?</a:t>
            </a:r>
            <a:endParaRPr lang="fi-FI" sz="1600" spc="-4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94995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86EB1A7570ED24D80E6FEB8494B63AD" ma:contentTypeVersion="13" ma:contentTypeDescription="Luo uusi asiakirja." ma:contentTypeScope="" ma:versionID="1d33d597c62951df3c1417765046266d">
  <xsd:schema xmlns:xsd="http://www.w3.org/2001/XMLSchema" xmlns:xs="http://www.w3.org/2001/XMLSchema" xmlns:p="http://schemas.microsoft.com/office/2006/metadata/properties" xmlns:ns2="d4d1e6b7-6f32-41db-80e2-2844fc4a300a" xmlns:ns3="6b6fdb44-2466-4fd2-a7ca-3364d963114c" targetNamespace="http://schemas.microsoft.com/office/2006/metadata/properties" ma:root="true" ma:fieldsID="9e1ab941b08c27c18e3f4cf5a646e8ec" ns2:_="" ns3:_="">
    <xsd:import namespace="d4d1e6b7-6f32-41db-80e2-2844fc4a300a"/>
    <xsd:import namespace="6b6fdb44-2466-4fd2-a7ca-3364d9631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1e6b7-6f32-41db-80e2-2844fc4a3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fdb44-2466-4fd2-a7ca-3364d9631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214F99-056A-484F-BD0F-8A42309AC665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b6fdb44-2466-4fd2-a7ca-3364d963114c"/>
    <ds:schemaRef ds:uri="d4d1e6b7-6f32-41db-80e2-2844fc4a300a"/>
  </ds:schemaRefs>
</ds:datastoreItem>
</file>

<file path=customXml/itemProps2.xml><?xml version="1.0" encoding="utf-8"?>
<ds:datastoreItem xmlns:ds="http://schemas.openxmlformats.org/officeDocument/2006/customXml" ds:itemID="{0C55A23B-CC41-4125-B601-2E3CA84A9A27}">
  <ds:schemaRefs>
    <ds:schemaRef ds:uri="6b6fdb44-2466-4fd2-a7ca-3364d963114c"/>
    <ds:schemaRef ds:uri="d4d1e6b7-6f32-41db-80e2-2844fc4a30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C76EEDB-5CE0-4418-9D4B-9D2EEBE36D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</TotalTime>
  <Words>726</Words>
  <Application>Microsoft Macintosh PowerPoint</Application>
  <PresentationFormat>Näytössä katseltava esitys (16:9)</PresentationFormat>
  <Paragraphs>116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FFDINWebPro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Apajalahti Touko</dc:creator>
  <cp:keywords>Teknologiateollisuus_FI;class='Internal'</cp:keywords>
  <cp:lastModifiedBy>Taipalkoski Jenni</cp:lastModifiedBy>
  <cp:revision>45</cp:revision>
  <cp:lastPrinted>2016-06-09T07:47:11Z</cp:lastPrinted>
  <dcterms:created xsi:type="dcterms:W3CDTF">2021-09-20T11:11:44Z</dcterms:created>
  <dcterms:modified xsi:type="dcterms:W3CDTF">2023-01-05T08:33:42Z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0x010100D86EB1A7570ED24D80E6FEB8494B63AD</vt:lpwstr>
  </property>
  <property fmtid="{D5CDD505-2E9C-101B-9397-08002B2CF9AE}" pid="28" name="TyoryhmanNimi">
    <vt:lpwstr>Uusi osaaminen</vt:lpwstr>
  </property>
</Properties>
</file>